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82" r:id="rId9"/>
    <p:sldId id="291" r:id="rId10"/>
    <p:sldId id="292" r:id="rId11"/>
    <p:sldId id="293" r:id="rId12"/>
    <p:sldId id="277" r:id="rId13"/>
    <p:sldId id="284" r:id="rId14"/>
    <p:sldId id="261" r:id="rId15"/>
    <p:sldId id="262" r:id="rId16"/>
    <p:sldId id="263" r:id="rId17"/>
    <p:sldId id="264" r:id="rId18"/>
    <p:sldId id="265" r:id="rId19"/>
    <p:sldId id="266" r:id="rId20"/>
    <p:sldId id="267" r:id="rId21"/>
    <p:sldId id="274" r:id="rId22"/>
    <p:sldId id="269" r:id="rId23"/>
    <p:sldId id="280" r:id="rId24"/>
    <p:sldId id="286" r:id="rId25"/>
    <p:sldId id="294" r:id="rId26"/>
    <p:sldId id="295" r:id="rId27"/>
    <p:sldId id="296" r:id="rId28"/>
    <p:sldId id="297" r:id="rId29"/>
    <p:sldId id="275" r:id="rId30"/>
    <p:sldId id="276" r:id="rId31"/>
    <p:sldId id="27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AD35B"/>
    <a:srgbClr val="943486"/>
    <a:srgbClr val="3A13CB"/>
    <a:srgbClr val="F8FA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AC479B0-6C7B-47A8-A02E-8CFAFD38FA0E}" type="datetimeFigureOut">
              <a:rPr lang="ru-RU" smtClean="0"/>
              <a:pPr/>
              <a:t>13.09.2020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B1534B3-1117-401F-8E28-29070B38584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1B1534B3-1117-401F-8E28-29070B38584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AC479B0-6C7B-47A8-A02E-8CFAFD38FA0E}"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B1534B3-1117-401F-8E28-29070B38584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1534B3-1117-401F-8E28-29070B385844}"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B1534B3-1117-401F-8E28-29070B385844}"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1B1534B3-1117-401F-8E28-29070B385844}"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1B1534B3-1117-401F-8E28-29070B38584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1534B3-1117-401F-8E28-29070B385844}"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1534B3-1117-401F-8E28-29070B385844}"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1534B3-1117-401F-8E28-29070B385844}"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1B1534B3-1117-401F-8E28-29070B385844}"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C479B0-6C7B-47A8-A02E-8CFAFD38FA0E}"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1534B3-1117-401F-8E28-29070B38584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479B0-6C7B-47A8-A02E-8CFAFD38FA0E}"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534B3-1117-401F-8E28-29070B3858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AC479B0-6C7B-47A8-A02E-8CFAFD38FA0E}" type="datetimeFigureOut">
              <a:rPr lang="ru-RU" smtClean="0"/>
              <a:pPr/>
              <a:t>13.09.2020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B1534B3-1117-401F-8E28-29070B3858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AC479B0-6C7B-47A8-A02E-8CFAFD38FA0E}" type="datetimeFigureOut">
              <a:rPr lang="ru-RU" smtClean="0"/>
              <a:pPr/>
              <a:t>13.09.2020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1534B3-1117-401F-8E28-29070B38584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irgeografii.ru/wp-content/uploads/2011/12/35%D0%B0-300x2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0" y="1142985"/>
            <a:ext cx="9144000" cy="135732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b="1" dirty="0" smtClean="0">
                <a:latin typeface="Times New Roman" pitchFamily="18" charset="0"/>
                <a:cs typeface="Times New Roman" pitchFamily="18" charset="0"/>
              </a:rPr>
              <a:t>6-</a:t>
            </a:r>
            <a:r>
              <a:rPr lang="ru-RU" sz="3600" b="1" dirty="0" smtClean="0">
                <a:latin typeface="Times New Roman" pitchFamily="18" charset="0"/>
                <a:cs typeface="Times New Roman" pitchFamily="18" charset="0"/>
              </a:rPr>
              <a:t>лекция. </a:t>
            </a:r>
            <a:r>
              <a:rPr lang="kk-KZ" sz="3600" b="1" dirty="0" smtClean="0">
                <a:latin typeface="Times New Roman" pitchFamily="18" charset="0"/>
                <a:cs typeface="Times New Roman" pitchFamily="18" charset="0"/>
              </a:rPr>
              <a:t>Қан айналу жүйесінің жасқа сай өзгерісі.</a:t>
            </a:r>
            <a:br>
              <a:rPr lang="kk-KZ" sz="3600" b="1" dirty="0" smtClean="0">
                <a:latin typeface="Times New Roman" pitchFamily="18" charset="0"/>
                <a:cs typeface="Times New Roman" pitchFamily="18" charset="0"/>
              </a:rPr>
            </a:br>
            <a:r>
              <a:rPr lang="kk-KZ" sz="3600" b="1" dirty="0" smtClean="0">
                <a:latin typeface="Times New Roman" pitchFamily="18" charset="0"/>
                <a:cs typeface="Times New Roman" pitchFamily="18" charset="0"/>
              </a:rPr>
              <a:t>      Қан айналу жүйесінің қасиеттері.</a:t>
            </a:r>
            <a:endParaRPr lang="ru-RU" sz="3600" b="1" dirty="0"/>
          </a:p>
        </p:txBody>
      </p:sp>
      <p:pic>
        <p:nvPicPr>
          <p:cNvPr id="20484" name="Picture 4" descr="http://www.spravka-apteka.com.ua/newsimg/1273.jpg"/>
          <p:cNvPicPr>
            <a:picLocks noChangeAspect="1" noChangeArrowheads="1"/>
          </p:cNvPicPr>
          <p:nvPr/>
        </p:nvPicPr>
        <p:blipFill>
          <a:blip r:embed="rId3"/>
          <a:srcRect/>
          <a:stretch>
            <a:fillRect/>
          </a:stretch>
        </p:blipFill>
        <p:spPr bwMode="auto">
          <a:xfrm>
            <a:off x="0" y="2552272"/>
            <a:ext cx="9144000" cy="3881022"/>
          </a:xfrm>
          <a:prstGeom prst="rect">
            <a:avLst/>
          </a:prstGeom>
          <a:noFill/>
        </p:spPr>
      </p:pic>
      <p:sp>
        <p:nvSpPr>
          <p:cNvPr id="4" name="Подзаголовок 3"/>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mki-vsem.ru/fonypink/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5234" name="Picture 2" descr="http://bono-esse.ru/blizzard/img/A/dh3.jpg"/>
          <p:cNvPicPr>
            <a:picLocks noChangeAspect="1" noChangeArrowheads="1"/>
          </p:cNvPicPr>
          <p:nvPr/>
        </p:nvPicPr>
        <p:blipFill>
          <a:blip r:embed="rId3"/>
          <a:srcRect/>
          <a:stretch>
            <a:fillRect/>
          </a:stretch>
        </p:blipFill>
        <p:spPr bwMode="auto">
          <a:xfrm>
            <a:off x="5572132" y="0"/>
            <a:ext cx="3571868" cy="6858000"/>
          </a:xfrm>
          <a:prstGeom prst="rect">
            <a:avLst/>
          </a:prstGeom>
          <a:noFill/>
        </p:spPr>
      </p:pic>
      <p:pic>
        <p:nvPicPr>
          <p:cNvPr id="95236" name="Picture 4" descr="http://www.libemed.ru/wp-content/uploads/2011/03/otkrytyjarterialnyjprotok.jpg"/>
          <p:cNvPicPr>
            <a:picLocks noChangeAspect="1" noChangeArrowheads="1"/>
          </p:cNvPicPr>
          <p:nvPr/>
        </p:nvPicPr>
        <p:blipFill>
          <a:blip r:embed="rId4"/>
          <a:srcRect/>
          <a:stretch>
            <a:fillRect/>
          </a:stretch>
        </p:blipFill>
        <p:spPr bwMode="auto">
          <a:xfrm>
            <a:off x="0" y="0"/>
            <a:ext cx="5572132" cy="3714752"/>
          </a:xfrm>
          <a:prstGeom prst="rect">
            <a:avLst/>
          </a:prstGeom>
          <a:noFill/>
        </p:spPr>
      </p:pic>
      <p:pic>
        <p:nvPicPr>
          <p:cNvPr id="95238" name="Picture 6" descr="https://i.ytimg.com/vi/zugMkL4dB7s/mqdefault.jpg"/>
          <p:cNvPicPr>
            <a:picLocks noChangeAspect="1" noChangeArrowheads="1"/>
          </p:cNvPicPr>
          <p:nvPr/>
        </p:nvPicPr>
        <p:blipFill>
          <a:blip r:embed="rId5"/>
          <a:srcRect/>
          <a:stretch>
            <a:fillRect/>
          </a:stretch>
        </p:blipFill>
        <p:spPr bwMode="auto">
          <a:xfrm>
            <a:off x="0" y="3714752"/>
            <a:ext cx="5572132" cy="3143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73211302.jpg"/>
          <p:cNvPicPr>
            <a:picLocks noGrp="1" noChangeAspect="1"/>
          </p:cNvPicPr>
          <p:nvPr>
            <p:ph idx="1"/>
          </p:nvPr>
        </p:nvPicPr>
        <p:blipFill>
          <a:blip r:embed="rId2"/>
          <a:stretch>
            <a:fillRect/>
          </a:stretch>
        </p:blipFill>
        <p:spPr>
          <a:xfrm>
            <a:off x="0" y="0"/>
            <a:ext cx="9144000" cy="6858000"/>
          </a:xfrm>
        </p:spPr>
      </p:pic>
      <p:cxnSp>
        <p:nvCxnSpPr>
          <p:cNvPr id="8" name="Прямая соединительная линия 7"/>
          <p:cNvCxnSpPr/>
          <p:nvPr/>
        </p:nvCxnSpPr>
        <p:spPr>
          <a:xfrm>
            <a:off x="0" y="101479"/>
            <a:ext cx="91322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1770" y="6722751"/>
            <a:ext cx="91322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939154" y="101479"/>
            <a:ext cx="0" cy="6640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5624" y="101479"/>
            <a:ext cx="0" cy="6640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214282" y="785794"/>
            <a:ext cx="4357718" cy="5715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6" name="TextBox 15"/>
          <p:cNvSpPr txBox="1"/>
          <p:nvPr/>
        </p:nvSpPr>
        <p:spPr>
          <a:xfrm>
            <a:off x="357158" y="856357"/>
            <a:ext cx="4214842" cy="6001643"/>
          </a:xfrm>
          <a:prstGeom prst="rect">
            <a:avLst/>
          </a:prstGeom>
          <a:noFill/>
        </p:spPr>
        <p:txBody>
          <a:bodyPr wrap="square" rtlCol="0">
            <a:spAutoFit/>
          </a:bodyPr>
          <a:lstStyle/>
          <a:p>
            <a:pPr fontAlgn="base"/>
            <a:r>
              <a:rPr lang="ru-RU" sz="2400" dirty="0" err="1" smtClean="0">
                <a:latin typeface="Times New Roman" pitchFamily="18" charset="0"/>
                <a:cs typeface="Times New Roman" pitchFamily="18" charset="0"/>
              </a:rPr>
              <a:t>Жасқа байланысты</a:t>
            </a:r>
            <a:r>
              <a:rPr lang="ru-RU" sz="2400" dirty="0" smtClean="0">
                <a:latin typeface="Times New Roman" pitchFamily="18" charset="0"/>
                <a:cs typeface="Times New Roman" pitchFamily="18" charset="0"/>
              </a:rPr>
              <a:t> бала </a:t>
            </a:r>
            <a:r>
              <a:rPr lang="ru-RU" sz="2400" dirty="0" err="1" smtClean="0">
                <a:latin typeface="Times New Roman" pitchFamily="18" charset="0"/>
                <a:cs typeface="Times New Roman" pitchFamily="18" charset="0"/>
              </a:rPr>
              <a:t>жүрегінің соғу жиілігі</a:t>
            </a:r>
            <a:endParaRPr lang="ru-RU" sz="2400" dirty="0" smtClean="0">
              <a:latin typeface="Times New Roman" pitchFamily="18" charset="0"/>
              <a:cs typeface="Times New Roman" pitchFamily="18" charset="0"/>
            </a:endParaRPr>
          </a:p>
          <a:p>
            <a:pPr fontAlgn="base"/>
            <a:endParaRPr lang="ru-RU" sz="2400" dirty="0" smtClean="0">
              <a:latin typeface="Times New Roman" pitchFamily="18" charset="0"/>
              <a:cs typeface="Times New Roman" pitchFamily="18" charset="0"/>
            </a:endParaRPr>
          </a:p>
          <a:p>
            <a:pPr fontAlgn="base"/>
            <a:r>
              <a:rPr lang="ru-RU" sz="2400" dirty="0" smtClean="0">
                <a:latin typeface="Times New Roman" pitchFamily="18" charset="0"/>
                <a:cs typeface="Times New Roman" pitchFamily="18" charset="0"/>
              </a:rPr>
              <a:t>1 – </a:t>
            </a:r>
            <a:r>
              <a:rPr lang="ru-RU" sz="2400" dirty="0" err="1" smtClean="0">
                <a:latin typeface="Times New Roman" pitchFamily="18" charset="0"/>
                <a:cs typeface="Times New Roman" pitchFamily="18" charset="0"/>
              </a:rPr>
              <a:t>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күні </a:t>
            </a:r>
            <a:r>
              <a:rPr lang="ru-RU" sz="2400" dirty="0" smtClean="0">
                <a:latin typeface="Times New Roman" pitchFamily="18" charset="0"/>
                <a:cs typeface="Times New Roman" pitchFamily="18" charset="0"/>
              </a:rPr>
              <a:t>– 140/мин</a:t>
            </a:r>
          </a:p>
          <a:p>
            <a:pPr fontAlgn="base"/>
            <a:r>
              <a:rPr lang="ru-RU" sz="2400" dirty="0" smtClean="0">
                <a:latin typeface="Times New Roman" pitchFamily="18" charset="0"/>
                <a:cs typeface="Times New Roman" pitchFamily="18" charset="0"/>
              </a:rPr>
              <a:t>2-3 </a:t>
            </a:r>
            <a:r>
              <a:rPr lang="ru-RU" sz="2400" dirty="0" err="1" smtClean="0">
                <a:latin typeface="Times New Roman" pitchFamily="18" charset="0"/>
                <a:cs typeface="Times New Roman" pitchFamily="18" charset="0"/>
              </a:rPr>
              <a:t>күн </a:t>
            </a:r>
            <a:r>
              <a:rPr lang="ru-RU" sz="2400" dirty="0" smtClean="0">
                <a:latin typeface="Times New Roman" pitchFamily="18" charset="0"/>
                <a:cs typeface="Times New Roman" pitchFamily="18" charset="0"/>
              </a:rPr>
              <a:t>– 110/мин</a:t>
            </a:r>
          </a:p>
          <a:p>
            <a:pPr fontAlgn="base"/>
            <a:r>
              <a:rPr lang="ru-RU" sz="2400" dirty="0" smtClean="0">
                <a:latin typeface="Times New Roman" pitchFamily="18" charset="0"/>
                <a:cs typeface="Times New Roman" pitchFamily="18" charset="0"/>
              </a:rPr>
              <a:t>1-4 </a:t>
            </a:r>
            <a:r>
              <a:rPr lang="ru-RU" sz="2400" dirty="0" err="1" smtClean="0">
                <a:latin typeface="Times New Roman" pitchFamily="18" charset="0"/>
                <a:cs typeface="Times New Roman" pitchFamily="18" charset="0"/>
              </a:rPr>
              <a:t>жұма </a:t>
            </a:r>
            <a:r>
              <a:rPr lang="ru-RU" sz="2400" dirty="0" smtClean="0">
                <a:latin typeface="Times New Roman" pitchFamily="18" charset="0"/>
                <a:cs typeface="Times New Roman" pitchFamily="18" charset="0"/>
              </a:rPr>
              <a:t>– 140/мин</a:t>
            </a:r>
          </a:p>
          <a:p>
            <a:pPr fontAlgn="base"/>
            <a:r>
              <a:rPr lang="ru-RU" sz="2400" dirty="0" smtClean="0">
                <a:latin typeface="Times New Roman" pitchFamily="18" charset="0"/>
                <a:cs typeface="Times New Roman" pitchFamily="18" charset="0"/>
              </a:rPr>
              <a:t>2-3 ай – 127/мин</a:t>
            </a:r>
          </a:p>
          <a:p>
            <a:pPr fontAlgn="base"/>
            <a:r>
              <a:rPr lang="ru-RU" sz="2400" dirty="0" smtClean="0">
                <a:latin typeface="Times New Roman" pitchFamily="18" charset="0"/>
                <a:cs typeface="Times New Roman" pitchFamily="18" charset="0"/>
              </a:rPr>
              <a:t>10 ай – 125/мин</a:t>
            </a:r>
          </a:p>
          <a:p>
            <a:pPr fontAlgn="base"/>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120/мин</a:t>
            </a:r>
          </a:p>
          <a:p>
            <a:pPr fontAlgn="base"/>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115/мин</a:t>
            </a:r>
          </a:p>
          <a:p>
            <a:pPr fontAlgn="base"/>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105/мин</a:t>
            </a:r>
          </a:p>
          <a:p>
            <a:pPr fontAlgn="base"/>
            <a:r>
              <a:rPr lang="ru-RU" sz="2400" dirty="0" smtClean="0">
                <a:latin typeface="Times New Roman" pitchFamily="18" charset="0"/>
                <a:cs typeface="Times New Roman" pitchFamily="18" charset="0"/>
              </a:rPr>
              <a:t>5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100/мин</a:t>
            </a:r>
          </a:p>
          <a:p>
            <a:pPr fontAlgn="base"/>
            <a:r>
              <a:rPr lang="ru-RU" sz="2400" dirty="0" smtClean="0">
                <a:latin typeface="Times New Roman" pitchFamily="18" charset="0"/>
                <a:cs typeface="Times New Roman" pitchFamily="18" charset="0"/>
              </a:rPr>
              <a:t>7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85/мин</a:t>
            </a:r>
          </a:p>
          <a:p>
            <a:pPr fontAlgn="base"/>
            <a:r>
              <a:rPr lang="ru-RU" sz="2400" dirty="0" smtClean="0">
                <a:latin typeface="Times New Roman" pitchFamily="18" charset="0"/>
                <a:cs typeface="Times New Roman" pitchFamily="18" charset="0"/>
              </a:rPr>
              <a:t>10 </a:t>
            </a:r>
            <a:r>
              <a:rPr lang="ru-RU" sz="2400" dirty="0" err="1" smtClean="0">
                <a:latin typeface="Times New Roman" pitchFamily="18" charset="0"/>
                <a:cs typeface="Times New Roman" pitchFamily="18" charset="0"/>
              </a:rPr>
              <a:t>жас</a:t>
            </a:r>
            <a:r>
              <a:rPr lang="ru-RU" sz="2400" dirty="0" smtClean="0">
                <a:latin typeface="Times New Roman" pitchFamily="18" charset="0"/>
                <a:cs typeface="Times New Roman" pitchFamily="18" charset="0"/>
              </a:rPr>
              <a:t> — 78/мин</a:t>
            </a:r>
          </a:p>
          <a:p>
            <a:pPr fontAlgn="base"/>
            <a:r>
              <a:rPr lang="ru-RU" sz="2400" dirty="0" err="1" smtClean="0">
                <a:latin typeface="Times New Roman" pitchFamily="18" charset="0"/>
                <a:cs typeface="Times New Roman" pitchFamily="18" charset="0"/>
              </a:rPr>
              <a:t>Ересек</a:t>
            </a:r>
            <a:r>
              <a:rPr lang="ru-RU" sz="2400" dirty="0" smtClean="0">
                <a:latin typeface="Times New Roman" pitchFamily="18" charset="0"/>
                <a:cs typeface="Times New Roman" pitchFamily="18" charset="0"/>
              </a:rPr>
              <a:t> – 72/мин</a:t>
            </a:r>
          </a:p>
          <a:p>
            <a:endParaRPr lang="ru-RU" sz="2400" dirty="0">
              <a:latin typeface="Times New Roman" pitchFamily="18" charset="0"/>
              <a:cs typeface="Times New Roman" pitchFamily="18" charset="0"/>
            </a:endParaRPr>
          </a:p>
        </p:txBody>
      </p:sp>
      <p:pic>
        <p:nvPicPr>
          <p:cNvPr id="11266" name="Picture 2" descr="Похожее изображение"/>
          <p:cNvPicPr>
            <a:picLocks noChangeAspect="1" noChangeArrowheads="1"/>
          </p:cNvPicPr>
          <p:nvPr/>
        </p:nvPicPr>
        <p:blipFill>
          <a:blip r:embed="rId3"/>
          <a:srcRect/>
          <a:stretch>
            <a:fillRect/>
          </a:stretch>
        </p:blipFill>
        <p:spPr bwMode="auto">
          <a:xfrm>
            <a:off x="4572000" y="785794"/>
            <a:ext cx="2269206" cy="1928825"/>
          </a:xfrm>
          <a:prstGeom prst="rect">
            <a:avLst/>
          </a:prstGeom>
          <a:noFill/>
        </p:spPr>
      </p:pic>
      <p:pic>
        <p:nvPicPr>
          <p:cNvPr id="11268" name="Picture 4" descr="Картинки по запросу эмбрион 39 неделя"/>
          <p:cNvPicPr>
            <a:picLocks noChangeAspect="1" noChangeArrowheads="1"/>
          </p:cNvPicPr>
          <p:nvPr/>
        </p:nvPicPr>
        <p:blipFill>
          <a:blip r:embed="rId4"/>
          <a:srcRect/>
          <a:stretch>
            <a:fillRect/>
          </a:stretch>
        </p:blipFill>
        <p:spPr bwMode="auto">
          <a:xfrm>
            <a:off x="6786578" y="785794"/>
            <a:ext cx="2086394" cy="2000264"/>
          </a:xfrm>
          <a:prstGeom prst="rect">
            <a:avLst/>
          </a:prstGeom>
          <a:noFill/>
        </p:spPr>
      </p:pic>
      <p:pic>
        <p:nvPicPr>
          <p:cNvPr id="11270" name="Picture 6" descr="Картинки по запросу ребенок"/>
          <p:cNvPicPr>
            <a:picLocks noChangeAspect="1" noChangeArrowheads="1"/>
          </p:cNvPicPr>
          <p:nvPr/>
        </p:nvPicPr>
        <p:blipFill>
          <a:blip r:embed="rId5" cstate="print"/>
          <a:srcRect/>
          <a:stretch>
            <a:fillRect/>
          </a:stretch>
        </p:blipFill>
        <p:spPr bwMode="auto">
          <a:xfrm>
            <a:off x="4572000" y="2643182"/>
            <a:ext cx="4286280" cy="28575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anywalls.com/pic/201210/1920x1080/anywalls.com-1865.jpg"/>
          <p:cNvPicPr>
            <a:picLocks noChangeAspect="1" noChangeArrowheads="1"/>
          </p:cNvPicPr>
          <p:nvPr/>
        </p:nvPicPr>
        <p:blipFill>
          <a:blip r:embed="rId2" cstate="print"/>
          <a:srcRect/>
          <a:stretch>
            <a:fillRect/>
          </a:stretch>
        </p:blipFill>
        <p:spPr bwMode="auto">
          <a:xfrm>
            <a:off x="3071801" y="4071942"/>
            <a:ext cx="6072199" cy="2786058"/>
          </a:xfrm>
          <a:prstGeom prst="rect">
            <a:avLst/>
          </a:prstGeom>
          <a:noFill/>
        </p:spPr>
      </p:pic>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ru-RU" dirty="0" err="1">
                <a:latin typeface="Times New Roman" pitchFamily="18" charset="0"/>
                <a:cs typeface="Times New Roman" pitchFamily="18" charset="0"/>
              </a:rPr>
              <a:t>Балалардың қан айналу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 дамуы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3571900"/>
          </a:xfrm>
        </p:spPr>
        <p:txBody>
          <a:bodyPr>
            <a:normAutofit fontScale="62500" lnSpcReduction="20000"/>
          </a:bodyPr>
          <a:lstStyle/>
          <a:p>
            <a:pPr algn="ctr">
              <a:buNone/>
            </a:pPr>
            <a:r>
              <a:rPr lang="kk-KZ" b="1" dirty="0" smtClean="0">
                <a:solidFill>
                  <a:srgbClr val="FF0000"/>
                </a:solidFill>
                <a:latin typeface="Times New Roman" pitchFamily="18" charset="0"/>
                <a:cs typeface="Times New Roman" pitchFamily="18" charset="0"/>
              </a:rPr>
              <a:t> Қан тамырлары:</a:t>
            </a:r>
          </a:p>
          <a:p>
            <a:pPr algn="just">
              <a:lnSpc>
                <a:spcPct val="120000"/>
              </a:lnSpc>
              <a:buNone/>
            </a:pPr>
            <a:r>
              <a:rPr lang="kk-KZ" dirty="0" smtClean="0"/>
              <a:t>          </a:t>
            </a:r>
            <a:r>
              <a:rPr lang="kk-KZ" dirty="0" smtClean="0">
                <a:latin typeface="Times New Roman" pitchFamily="18" charset="0"/>
                <a:cs typeface="Times New Roman" pitchFamily="18" charset="0"/>
              </a:rPr>
              <a:t>Жаңа туған нәрестелердің қан тамырларының қабырғалары жұқа және эластикалық талшықтары нашар дамыған. Артерия тесігі  кеңірек  вена тесігімен ұқсас. Кейін вена артерияға қарағанда тезірек өседі және 16 жасқа қарай артериядан қарағанда тесігі 2 есеге үлкен болады.Туылғаннан кейін мүше ішілік тамырлардың ұзындығы,олардың диаметрлері, тамыр аралық анастомоздардың саны,тамырлар саны мүше көлеміне байланысты ұзарып,үлкейіп отырады.Бұл үрдіс алғашқы жылдары және 8-12 жас аралығында қарқынды жүреді.12 жаста қан тамырлар құрылымы ересектердікімен бірдей болады.</a:t>
            </a:r>
            <a:endParaRPr lang="ru-RU" dirty="0">
              <a:latin typeface="Times New Roman" pitchFamily="18" charset="0"/>
              <a:cs typeface="Times New Roman" pitchFamily="18" charset="0"/>
            </a:endParaRPr>
          </a:p>
        </p:txBody>
      </p:sp>
      <p:pic>
        <p:nvPicPr>
          <p:cNvPr id="13316" name="Picture 4" descr="http://img0.liveinternet.ru/images/attach/c/4/80/73/80073128_large_6b1984269af7.png"/>
          <p:cNvPicPr>
            <a:picLocks noChangeAspect="1" noChangeArrowheads="1"/>
          </p:cNvPicPr>
          <p:nvPr/>
        </p:nvPicPr>
        <p:blipFill>
          <a:blip r:embed="rId3"/>
          <a:srcRect/>
          <a:stretch>
            <a:fillRect/>
          </a:stretch>
        </p:blipFill>
        <p:spPr bwMode="auto">
          <a:xfrm>
            <a:off x="0" y="4486304"/>
            <a:ext cx="2066944" cy="23716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28728"/>
          </a:xfrm>
        </p:spPr>
        <p:style>
          <a:lnRef idx="1">
            <a:schemeClr val="accent2"/>
          </a:lnRef>
          <a:fillRef idx="3">
            <a:schemeClr val="accent2"/>
          </a:fillRef>
          <a:effectRef idx="2">
            <a:schemeClr val="accent2"/>
          </a:effectRef>
          <a:fontRef idx="minor">
            <a:schemeClr val="lt1"/>
          </a:fontRef>
        </p:style>
        <p:txBody>
          <a:bodyPr>
            <a:normAutofit/>
          </a:bodyPr>
          <a:lstStyle/>
          <a:p>
            <a:r>
              <a:rPr lang="kk-KZ" sz="5400" b="1" i="1" dirty="0" smtClean="0">
                <a:latin typeface="Times New Roman" pitchFamily="18" charset="0"/>
                <a:cs typeface="Times New Roman" pitchFamily="18" charset="0"/>
              </a:rPr>
              <a:t>Артерия</a:t>
            </a:r>
            <a:endParaRPr lang="ru-RU" sz="5400"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214422"/>
            <a:ext cx="5429256" cy="564357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just"/>
            <a:r>
              <a:rPr lang="kk-KZ" dirty="0" smtClean="0">
                <a:latin typeface="Times New Roman" pitchFamily="18" charset="0"/>
                <a:cs typeface="Times New Roman" pitchFamily="18" charset="0"/>
              </a:rPr>
              <a:t>Артериалды арнаның қабырғалары веноздыға қарағанда туылу кезінде 3 қабықшасы болады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сыртқы,ортаңғы,ішкі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.Перифериялық қарсыласу, АҚ және қан ағысының жылдамдығы сау балаларда алғашқы жылдары ересек адамдарға қарағанда аз болады. Есейе келе артериялардың ұзындығы және қабырғаларының қалыңдығы, диаметрі,шеңбері ұлғаяды.Осылайша, жоғары көтерілуші аорта көлемі жаңа туған нәрестелерде 23 мм- тан 12 жастағы балаларда 107 мм-қа көбейеді. Бұл жүрек мөлшерінің үлкеюімен және жүректің шығарылу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выброс</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көлемінің үлкеюімен байланысты. Оның қабырғасының қалыңдығы 13 жасқа дейін қалыңдайды.</a:t>
            </a:r>
            <a:endParaRPr lang="ru-RU" dirty="0">
              <a:latin typeface="Times New Roman" pitchFamily="18" charset="0"/>
              <a:cs typeface="Times New Roman" pitchFamily="18" charset="0"/>
            </a:endParaRPr>
          </a:p>
        </p:txBody>
      </p:sp>
      <p:pic>
        <p:nvPicPr>
          <p:cNvPr id="14338" name="Picture 2" descr="http://900igr.net/datai/meditsina/Zabolevanija-dykhatelnoj-sistemy/0008-007-Prosledite-put-molekuly-kisloroda.png"/>
          <p:cNvPicPr>
            <a:picLocks noChangeAspect="1" noChangeArrowheads="1"/>
          </p:cNvPicPr>
          <p:nvPr/>
        </p:nvPicPr>
        <p:blipFill>
          <a:blip r:embed="rId2"/>
          <a:srcRect/>
          <a:stretch>
            <a:fillRect/>
          </a:stretch>
        </p:blipFill>
        <p:spPr bwMode="auto">
          <a:xfrm>
            <a:off x="5429256" y="1214422"/>
            <a:ext cx="3714744" cy="56435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tc.usf.edu/presentations/backgrounds/misc/misc_17/81702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500166" y="357166"/>
            <a:ext cx="7186634" cy="6286544"/>
          </a:xfrm>
        </p:spPr>
        <p:txBody>
          <a:bodyPr>
            <a:normAutofit fontScale="77500" lnSpcReduction="20000"/>
          </a:bodyPr>
          <a:lstStyle/>
          <a:p>
            <a:pPr algn="just"/>
            <a:r>
              <a:rPr lang="kk-KZ" dirty="0" smtClean="0">
                <a:latin typeface="Times New Roman" pitchFamily="18" charset="0"/>
                <a:cs typeface="Times New Roman" pitchFamily="18" charset="0"/>
              </a:rPr>
              <a:t>Магистральды артериялардан және оның тармақтарынан жеке бұтақтарының таралу деңгейі өзгереді. Жаңа туған нәрестелерде және балаларда магистральды артериялардың кету орны проксимальдау орналасады,ал осы тамырлар орналасқан бұрыш ересектерден үлкенірек.</a:t>
            </a:r>
          </a:p>
          <a:p>
            <a:pPr algn="just"/>
            <a:r>
              <a:rPr lang="kk-KZ" dirty="0" smtClean="0">
                <a:latin typeface="Times New Roman" pitchFamily="18" charset="0"/>
                <a:cs typeface="Times New Roman" pitchFamily="18" charset="0"/>
              </a:rPr>
              <a:t>Тамырлармен түзілген доғаның қисықтық радиусы өзгереді.Осылайша, жаңа туған нәрестелер мен балаларда аорта доғасының қисықтық радиусы ересектерге қарағанда үлкен болады.</a:t>
            </a:r>
          </a:p>
          <a:p>
            <a:pPr algn="just"/>
            <a:r>
              <a:rPr lang="kk-KZ" dirty="0" smtClean="0">
                <a:latin typeface="Times New Roman" pitchFamily="18" charset="0"/>
                <a:cs typeface="Times New Roman" pitchFamily="18" charset="0"/>
              </a:rPr>
              <a:t>Балалар өсе келе олардың тамырларының топографиясы жартылай өзгеруі жүреді: балалар үлкейген сайын олардың аорта доғасы төмен орналасады; жаңа туған нәрестелерде – ТІ-де, 17-20 жаста – ТІІ-де, 25-30 жас – ТІІІ, 40-45 жас </a:t>
            </a:r>
            <a:r>
              <a:rPr lang="en-US" dirty="0" smtClean="0">
                <a:latin typeface="Times New Roman" pitchFamily="18" charset="0"/>
                <a:cs typeface="Times New Roman" pitchFamily="18" charset="0"/>
              </a:rPr>
              <a:t>TIV,</a:t>
            </a:r>
            <a:r>
              <a:rPr lang="kk-KZ" dirty="0" smtClean="0">
                <a:latin typeface="Times New Roman" pitchFamily="18" charset="0"/>
                <a:cs typeface="Times New Roman" pitchFamily="18" charset="0"/>
              </a:rPr>
              <a:t> егде жастағы адамдарда </a:t>
            </a:r>
            <a:r>
              <a:rPr lang="en-US" dirty="0" smtClean="0">
                <a:latin typeface="Times New Roman" pitchFamily="18" charset="0"/>
                <a:cs typeface="Times New Roman" pitchFamily="18" charset="0"/>
              </a:rPr>
              <a:t>TIV-TV</a:t>
            </a:r>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фоны для презентаций по анатом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kk-KZ" b="1" i="1" dirty="0" smtClean="0">
                <a:solidFill>
                  <a:schemeClr val="tx2">
                    <a:lumMod val="50000"/>
                  </a:schemeClr>
                </a:solidFill>
                <a:latin typeface="Times New Roman" pitchFamily="18" charset="0"/>
                <a:cs typeface="Times New Roman" pitchFamily="18" charset="0"/>
              </a:rPr>
              <a:t>Веналар</a:t>
            </a:r>
            <a:endParaRPr lang="ru-RU" b="1" i="1" dirty="0">
              <a:solidFill>
                <a:schemeClr val="tx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00066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just"/>
            <a:r>
              <a:rPr lang="kk-KZ" dirty="0" smtClean="0">
                <a:latin typeface="Times New Roman" pitchFamily="18" charset="0"/>
                <a:cs typeface="Times New Roman" pitchFamily="18" charset="0"/>
              </a:rPr>
              <a:t>Өсе келе веналардың диаметрі үлкейеді және ұзындығы ұзарады. Бала туылғаннан соң дене мен аяқ-қолдың топографиясы өзгереді. Жаңа туған нәрестелерде қалық теріасты венозды өрімдері жақсы дамыған. </a:t>
            </a:r>
          </a:p>
          <a:p>
            <a:pPr algn="just"/>
            <a:r>
              <a:rPr lang="kk-KZ" dirty="0" smtClean="0">
                <a:latin typeface="Times New Roman" pitchFamily="18" charset="0"/>
                <a:cs typeface="Times New Roman" pitchFamily="18" charset="0"/>
              </a:rPr>
              <a:t>Балаларда капиллярлар кең, пішіні дұрыс емес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қысқа,бүгілген</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олардың өткізгіштігі ересектерге қарағанда жоғары, ал абсолютті саны аз. </a:t>
            </a:r>
          </a:p>
          <a:p>
            <a:pPr algn="just"/>
            <a:r>
              <a:rPr lang="kk-KZ" dirty="0" smtClean="0">
                <a:latin typeface="Times New Roman" pitchFamily="18" charset="0"/>
                <a:cs typeface="Times New Roman" pitchFamily="18" charset="0"/>
              </a:rPr>
              <a:t>Магистральды тамырлардың өсу темпі жүрекпен салыстырғанда баяулау. Мысалға, 15 жаста жүрек көлемі 7 есеге өссе,аортаның шеңбері – 3 есеге өседі. Жылдармен өкпе артериясы мен аортаның тесігінің  көлемінің айырмашылығы біраз кішірейеді. Дүниеге келгенде аорта ені - 16 мм, өкпе артериясы – 21 мм, 10-12 жаста олардың тесігі теңеседі, ересектерде аорта диаметрі үлкен болады.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й по анатомии"/>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0034" y="357166"/>
            <a:ext cx="8229600" cy="6215106"/>
          </a:xfrm>
        </p:spPr>
        <p:style>
          <a:lnRef idx="2">
            <a:schemeClr val="accent5"/>
          </a:lnRef>
          <a:fillRef idx="1">
            <a:schemeClr val="lt1"/>
          </a:fillRef>
          <a:effectRef idx="0">
            <a:schemeClr val="accent5"/>
          </a:effectRef>
          <a:fontRef idx="minor">
            <a:schemeClr val="dk1"/>
          </a:fontRef>
        </p:style>
        <p:txBody>
          <a:bodyPr>
            <a:noAutofit/>
          </a:bodyPr>
          <a:lstStyle/>
          <a:p>
            <a:pPr algn="just"/>
            <a:r>
              <a:rPr lang="kk-KZ" sz="2000" dirty="0" smtClean="0">
                <a:latin typeface="Times New Roman" pitchFamily="18" charset="0"/>
                <a:cs typeface="Times New Roman" pitchFamily="18" charset="0"/>
              </a:rPr>
              <a:t>Өкпе артериясы мен венасы алғашқы жылдары қарқынды дамиды. Өмірінің алғашқы апталарында және айларында балаларда өкпе тамырларының бұлшық етті қабығы нашар байқалады.Бұл өз кезегінде балалардың гипоксияға жауап реакциясының аз болуын түсіндіреді.</a:t>
            </a:r>
          </a:p>
          <a:p>
            <a:pPr algn="just"/>
            <a:r>
              <a:rPr lang="kk-KZ" sz="2000" dirty="0" smtClean="0">
                <a:latin typeface="Times New Roman" pitchFamily="18" charset="0"/>
                <a:cs typeface="Times New Roman" pitchFamily="18" charset="0"/>
              </a:rPr>
              <a:t>Өкпе тамырларының қарқынды даму үрдісі сонымен қатар жыныстық жетілу кезінде де жүреді.</a:t>
            </a:r>
          </a:p>
          <a:p>
            <a:pPr algn="just"/>
            <a:r>
              <a:rPr lang="kk-KZ" sz="2000" dirty="0" smtClean="0">
                <a:latin typeface="Times New Roman" pitchFamily="18" charset="0"/>
                <a:cs typeface="Times New Roman" pitchFamily="18" charset="0"/>
              </a:rPr>
              <a:t>Балалардағы веналық тамырлар. Балалардағы тәждік жүйенің ерекшелігі – оң және сол өкпелік артериялар арасындағы анастомоздардың көп болуы. Жаңа туған нәрестелерде 4 бұлшық  етті талшыққа 1 капилляр келеді,ал 15 жаста  1 капиллярға – 2 талшық. Тәждік артериялар 2 жасқа дейін шашыранды түрде болады,сосын аралас түрде, ал 6-10 жаста магистральды тип түзіледі. Веналық тамырлардың сыйымдылығының қарқынды түрде өсуі баланың алғашқы жылдарында және пубертатты кезеңде болады.</a:t>
            </a:r>
          </a:p>
          <a:p>
            <a:pPr algn="just"/>
            <a:r>
              <a:rPr lang="kk-KZ" sz="2000" dirty="0" smtClean="0">
                <a:latin typeface="Times New Roman" pitchFamily="18" charset="0"/>
                <a:cs typeface="Times New Roman" pitchFamily="18" charset="0"/>
              </a:rPr>
              <a:t>Бас миын қанмен қамтамасыз ететін артериялар  3-4 жасқа дейін қарқынды дамиды,дамуы жағынан басқа тамырларды  басады. </a:t>
            </a:r>
          </a:p>
          <a:p>
            <a:pPr algn="just"/>
            <a:r>
              <a:rPr lang="kk-KZ" sz="2000" dirty="0" smtClean="0">
                <a:latin typeface="Times New Roman" pitchFamily="18" charset="0"/>
                <a:cs typeface="Times New Roman" pitchFamily="18" charset="0"/>
              </a:rPr>
              <a:t>Балаларда капилляр жақсы дамыған, салыстырмалы түрде кең әрі қысқа.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29552" cy="100010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kk-KZ" dirty="0" smtClean="0"/>
              <a:t>        </a:t>
            </a:r>
            <a:r>
              <a:rPr lang="kk-KZ" sz="3100" dirty="0" smtClean="0">
                <a:latin typeface="Times New Roman" pitchFamily="18" charset="0"/>
                <a:cs typeface="Times New Roman" pitchFamily="18" charset="0"/>
              </a:rPr>
              <a:t>Жаңа туған нәрестелердегі </a:t>
            </a:r>
            <a:br>
              <a:rPr lang="kk-KZ" sz="3100" dirty="0" smtClean="0">
                <a:latin typeface="Times New Roman" pitchFamily="18" charset="0"/>
                <a:cs typeface="Times New Roman" pitchFamily="18" charset="0"/>
              </a:rPr>
            </a:br>
            <a:r>
              <a:rPr lang="kk-KZ" sz="3100" dirty="0" smtClean="0">
                <a:latin typeface="Times New Roman" pitchFamily="18" charset="0"/>
                <a:cs typeface="Times New Roman" pitchFamily="18" charset="0"/>
              </a:rPr>
              <a:t>                             қан  айналу</a:t>
            </a:r>
            <a:endParaRPr lang="ru-RU" sz="31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7400948" cy="528641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a:r>
              <a:rPr lang="kk-KZ" dirty="0" smtClean="0">
                <a:latin typeface="Times New Roman" pitchFamily="18" charset="0"/>
                <a:cs typeface="Times New Roman" pitchFamily="18" charset="0"/>
              </a:rPr>
              <a:t>Жаңа туған нәрестелерде жатыр ішіндегі қан айналым болады, кіші және үлкен қан айналымы қызмет ете бастайды. Сол жақ жүрекшеде қан қысымы жоғарылайды және сопақша терезе клапаны механикалық түрде жабылады. Артериальды түтіктің жабылуы жүйкелік,бұлшық етті факторлар әсерінен жабылады.</a:t>
            </a:r>
          </a:p>
          <a:p>
            <a:pPr algn="just"/>
            <a:r>
              <a:rPr lang="kk-KZ" dirty="0" smtClean="0">
                <a:latin typeface="Times New Roman" pitchFamily="18" charset="0"/>
                <a:cs typeface="Times New Roman" pitchFamily="18" charset="0"/>
              </a:rPr>
              <a:t>6-аптада артериалды түтік жабылады,2-3 айда венозды түтік, 6-7 айда сопақша терезе жабылады. Плацента арқылы қан ағымының өшуі салдарынан перифериялық қарсыластық екі еселенеді.Бұл өз кезегінде АҚ жоғарылауына, сонымен қатар сол жақ қарынша мен жүрекшедегі қысымның жоғарылуына әкеледі.Осы уақытта кіші қан айналым шеңберіндегі гидростатикалық қарсыластық өкпе тініндегі оттегінің жоғары қысымына байланысты төмендейді, 15-20 мм сын.бағ-нан 1-2 мм сын.бағ.</a:t>
            </a:r>
          </a:p>
          <a:p>
            <a:pPr algn="just"/>
            <a:r>
              <a:rPr lang="kk-KZ" dirty="0" smtClean="0">
                <a:latin typeface="Times New Roman" pitchFamily="18" charset="0"/>
                <a:cs typeface="Times New Roman" pitchFamily="18" charset="0"/>
              </a:rPr>
              <a:t>Кіші қан айналым шеңберіндегі тамырлардың қарсыластығының төмендеуі салдары болып олардан ағатын қан көлемінің жоғарылауы,сонымен қатар өкпе артериясындағы, оң жақ қарыншадағы және жүрекшедегі систолалық қысымның төмендеуі.</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3"/>
            <a:ext cx="7472386" cy="3357586"/>
          </a:xfrm>
        </p:spPr>
        <p:style>
          <a:lnRef idx="3">
            <a:schemeClr val="lt1"/>
          </a:lnRef>
          <a:fillRef idx="1">
            <a:schemeClr val="accent5"/>
          </a:fillRef>
          <a:effectRef idx="1">
            <a:schemeClr val="accent5"/>
          </a:effectRef>
          <a:fontRef idx="minor">
            <a:schemeClr val="lt1"/>
          </a:fontRef>
        </p:style>
        <p:txBody>
          <a:bodyPr>
            <a:normAutofit/>
          </a:bodyPr>
          <a:lstStyle/>
          <a:p>
            <a:pPr algn="just">
              <a:lnSpc>
                <a:spcPct val="120000"/>
              </a:lnSpc>
            </a:pPr>
            <a:r>
              <a:rPr lang="kk-KZ" sz="2400" dirty="0" smtClean="0">
                <a:latin typeface="Times New Roman" pitchFamily="18" charset="0"/>
                <a:cs typeface="Times New Roman" pitchFamily="18" charset="0"/>
              </a:rPr>
              <a:t>Жаңа туған нәрестелердің жүрегі үлкен қосымша күшке ие: қан тұтқырлығының төмендеуі </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эритроциттер көлемінің төмендеуінен, плацентарлы қан айналымының өшуі, постнатальды кезде оң жақ қарыншадағы жүктеме біртіндеп төмендейді,ал сол жақта үлкейеді </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жатыр ішінде екі қарыншада бірдей жұмыс атқарады,оң жақ біршама жоғары</a:t>
            </a:r>
            <a:r>
              <a:rPr lang="en-US" sz="2400" dirty="0" smtClean="0">
                <a:latin typeface="Times New Roman" pitchFamily="18" charset="0"/>
                <a:cs typeface="Times New Roman" pitchFamily="18" charset="0"/>
              </a:rPr>
              <a:t>)</a:t>
            </a:r>
            <a:r>
              <a:rPr lang="kk-KZ"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7170" name="Picture 2" descr="http://img1.liveinternet.ru/images/attach/c/2/69/260/69260818_15.png"/>
          <p:cNvPicPr>
            <a:picLocks noChangeAspect="1" noChangeArrowheads="1"/>
          </p:cNvPicPr>
          <p:nvPr/>
        </p:nvPicPr>
        <p:blipFill>
          <a:blip r:embed="rId2"/>
          <a:srcRect/>
          <a:stretch>
            <a:fillRect/>
          </a:stretch>
        </p:blipFill>
        <p:spPr bwMode="auto">
          <a:xfrm>
            <a:off x="0" y="3857628"/>
            <a:ext cx="3486135" cy="3000372"/>
          </a:xfrm>
          <a:prstGeom prst="rect">
            <a:avLst/>
          </a:prstGeom>
          <a:noFill/>
        </p:spPr>
      </p:pic>
      <p:pic>
        <p:nvPicPr>
          <p:cNvPr id="7172" name="Picture 4" descr="http://go2.imgsmail.ru/imgpreview?key=e5e80bb803bea48&amp;mb=imgdb_preview_1614"/>
          <p:cNvPicPr>
            <a:picLocks noChangeAspect="1" noChangeArrowheads="1"/>
          </p:cNvPicPr>
          <p:nvPr/>
        </p:nvPicPr>
        <p:blipFill>
          <a:blip r:embed="rId3"/>
          <a:srcRect/>
          <a:stretch>
            <a:fillRect/>
          </a:stretch>
        </p:blipFill>
        <p:spPr bwMode="auto">
          <a:xfrm>
            <a:off x="4071934" y="3857628"/>
            <a:ext cx="3857652" cy="25717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ankreceptov.ru/pic/medsovet-013.jpg"/>
          <p:cNvPicPr>
            <a:picLocks noChangeAspect="1" noChangeArrowheads="1"/>
          </p:cNvPicPr>
          <p:nvPr/>
        </p:nvPicPr>
        <p:blipFill>
          <a:blip r:embed="rId2"/>
          <a:srcRect/>
          <a:stretch>
            <a:fillRect/>
          </a:stretch>
        </p:blipFill>
        <p:spPr bwMode="auto">
          <a:xfrm>
            <a:off x="500034" y="1785926"/>
            <a:ext cx="8072494" cy="4786346"/>
          </a:xfrm>
          <a:prstGeom prst="rect">
            <a:avLst/>
          </a:prstGeom>
          <a:noFill/>
        </p:spPr>
      </p:pic>
      <p:sp>
        <p:nvSpPr>
          <p:cNvPr id="7" name="Прямоугольник 6"/>
          <p:cNvSpPr/>
          <p:nvPr/>
        </p:nvSpPr>
        <p:spPr>
          <a:xfrm>
            <a:off x="571472" y="0"/>
            <a:ext cx="814393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Нәрестенің жүрегі мен </a:t>
            </a:r>
          </a:p>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қан айналымы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s00.infourok.ru/images/doc/236/134611/3/640/img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642910" y="2000240"/>
            <a:ext cx="7858180" cy="4286280"/>
          </a:xfrm>
        </p:spPr>
        <p:txBody>
          <a:bodyPr/>
          <a:lstStyle/>
          <a:p>
            <a:pPr>
              <a:buNone/>
            </a:pPr>
            <a:r>
              <a:rPr lang="kk-KZ" dirty="0" smtClean="0"/>
              <a:t>                                </a:t>
            </a:r>
            <a:r>
              <a:rPr lang="kk-KZ" b="1" dirty="0" smtClean="0">
                <a:solidFill>
                  <a:srgbClr val="FF0000"/>
                </a:solidFill>
                <a:latin typeface="Times New Roman" pitchFamily="18" charset="0"/>
                <a:cs typeface="Times New Roman" pitchFamily="18" charset="0"/>
              </a:rPr>
              <a:t>ЖОСПАР</a:t>
            </a:r>
          </a:p>
          <a:p>
            <a:pPr>
              <a:buNone/>
            </a:pPr>
            <a:r>
              <a:rPr lang="kk-KZ" dirty="0" smtClean="0">
                <a:latin typeface="Times New Roman" pitchFamily="18" charset="0"/>
                <a:cs typeface="Times New Roman" pitchFamily="18" charset="0"/>
              </a:rPr>
              <a:t>І. Кіріспе</a:t>
            </a:r>
          </a:p>
          <a:p>
            <a:pPr>
              <a:buNone/>
            </a:pPr>
            <a:r>
              <a:rPr lang="kk-KZ" dirty="0" smtClean="0">
                <a:latin typeface="Times New Roman" pitchFamily="18" charset="0"/>
                <a:cs typeface="Times New Roman" pitchFamily="18" charset="0"/>
              </a:rPr>
              <a:t>ІІ. Негізгі бөлім:</a:t>
            </a:r>
          </a:p>
          <a:p>
            <a:pPr>
              <a:buNone/>
            </a:pP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   а.Балалардың қан айналым жүйесі</a:t>
            </a:r>
          </a:p>
          <a:p>
            <a:pPr>
              <a:buNone/>
            </a:pP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   б. </a:t>
            </a:r>
            <a:r>
              <a:rPr lang="kk-KZ" dirty="0">
                <a:latin typeface="Times New Roman" pitchFamily="18" charset="0"/>
                <a:cs typeface="Times New Roman" pitchFamily="18" charset="0"/>
              </a:rPr>
              <a:t>Қан айналу жүйесінің </a:t>
            </a:r>
            <a:r>
              <a:rPr lang="kk-KZ" dirty="0" smtClean="0">
                <a:latin typeface="Times New Roman" pitchFamily="18" charset="0"/>
                <a:cs typeface="Times New Roman" pitchFamily="18" charset="0"/>
              </a:rPr>
              <a:t>қасиеттері</a:t>
            </a:r>
          </a:p>
          <a:p>
            <a:pPr>
              <a:buNone/>
            </a:pPr>
            <a:r>
              <a:rPr lang="kk-KZ" dirty="0" smtClean="0">
                <a:latin typeface="Times New Roman" pitchFamily="18" charset="0"/>
                <a:cs typeface="Times New Roman" pitchFamily="18" charset="0"/>
              </a:rPr>
              <a:t>ІІІ. Қорытынды</a:t>
            </a:r>
          </a:p>
          <a:p>
            <a:pPr>
              <a:buNone/>
            </a:pPr>
            <a:r>
              <a:rPr lang="kk-KZ" dirty="0" smtClean="0">
                <a:latin typeface="Times New Roman" pitchFamily="18" charset="0"/>
                <a:cs typeface="Times New Roman" pitchFamily="18" charset="0"/>
              </a:rPr>
              <a:t>І</a:t>
            </a:r>
            <a:r>
              <a:rPr lang="en-US" dirty="0" smtClean="0">
                <a:latin typeface="Times New Roman" pitchFamily="18" charset="0"/>
                <a:cs typeface="Times New Roman" pitchFamily="18" charset="0"/>
              </a:rPr>
              <a:t>V</a:t>
            </a:r>
            <a:r>
              <a:rPr lang="kk-KZ" dirty="0" smtClean="0">
                <a:latin typeface="Times New Roman" pitchFamily="18" charset="0"/>
                <a:cs typeface="Times New Roman" pitchFamily="18" charset="0"/>
              </a:rPr>
              <a:t>. Пайдаланылған әдебиеттер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14356"/>
          </a:xfrm>
        </p:spPr>
        <p:txBody>
          <a:bodyPr>
            <a:normAutofit fontScale="90000"/>
          </a:bodyPr>
          <a:lstStyle/>
          <a:p>
            <a:r>
              <a:rPr lang="ru-RU" dirty="0" smtClean="0"/>
              <a:t>       </a:t>
            </a:r>
            <a:r>
              <a:rPr lang="ru-RU" b="1" dirty="0" err="1" smtClean="0">
                <a:solidFill>
                  <a:schemeClr val="accent2"/>
                </a:solidFill>
                <a:latin typeface="Times New Roman" pitchFamily="18" charset="0"/>
                <a:cs typeface="Times New Roman" pitchFamily="18" charset="0"/>
              </a:rPr>
              <a:t>Қанның </a:t>
            </a:r>
            <a:r>
              <a:rPr lang="ru-RU" b="1" dirty="0" err="1">
                <a:solidFill>
                  <a:schemeClr val="accent2"/>
                </a:solidFill>
                <a:latin typeface="Times New Roman" pitchFamily="18" charset="0"/>
                <a:cs typeface="Times New Roman" pitchFamily="18" charset="0"/>
              </a:rPr>
              <a:t>құрамы </a:t>
            </a:r>
            <a:r>
              <a:rPr lang="ru-RU" b="1" dirty="0">
                <a:solidFill>
                  <a:schemeClr val="accent2"/>
                </a:solidFill>
                <a:latin typeface="Times New Roman" pitchFamily="18" charset="0"/>
                <a:cs typeface="Times New Roman" pitchFamily="18" charset="0"/>
              </a:rPr>
              <a:t>мен </a:t>
            </a:r>
            <a:r>
              <a:rPr lang="ru-RU" b="1" dirty="0" err="1">
                <a:solidFill>
                  <a:schemeClr val="accent2"/>
                </a:solidFill>
                <a:latin typeface="Times New Roman" pitchFamily="18" charset="0"/>
                <a:cs typeface="Times New Roman" pitchFamily="18" charset="0"/>
              </a:rPr>
              <a:t>қасиеттері</a:t>
            </a:r>
            <a:endParaRPr lang="ru-RU" b="1" dirty="0">
              <a:solidFill>
                <a:schemeClr val="accent2"/>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28596" y="785794"/>
            <a:ext cx="8229600" cy="1928826"/>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ru-RU" sz="2400" dirty="0" err="1">
                <a:latin typeface="Times New Roman" pitchFamily="18" charset="0"/>
                <a:cs typeface="Times New Roman" pitchFamily="18" charset="0"/>
              </a:rPr>
              <a:t>Қан қан клеткаларынан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 сұйық плазмадан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 клеткаларына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эритроциттер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лейкоциттер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 тромбоциттер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Қанның бұл клеткалары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бүкіл қанның </a:t>
            </a:r>
            <a:r>
              <a:rPr lang="ru-RU" sz="2400" dirty="0">
                <a:latin typeface="Times New Roman" pitchFamily="18" charset="0"/>
                <a:cs typeface="Times New Roman" pitchFamily="18" charset="0"/>
              </a:rPr>
              <a:t>40-45%-ын, ал плазма 55-60%-ын </a:t>
            </a:r>
            <a:r>
              <a:rPr lang="ru-RU" sz="2400" dirty="0" err="1">
                <a:latin typeface="Times New Roman" pitchFamily="18" charset="0"/>
                <a:cs typeface="Times New Roman" pitchFamily="18" charset="0"/>
              </a:rPr>
              <a:t>құрайды</a:t>
            </a:r>
            <a:r>
              <a:rPr lang="ru-RU" sz="2400" dirty="0" smtClean="0">
                <a:latin typeface="Times New Roman" pitchFamily="18" charset="0"/>
                <a:cs typeface="Times New Roman" pitchFamily="18" charset="0"/>
              </a:rPr>
              <a:t>.</a:t>
            </a:r>
          </a:p>
          <a:p>
            <a:pPr algn="just">
              <a:buNone/>
            </a:pPr>
            <a:r>
              <a:rPr lang="ru-RU" sz="2400" dirty="0" smtClean="0"/>
              <a:t>                                 </a:t>
            </a:r>
            <a:r>
              <a:rPr lang="ru-RU" sz="2400" dirty="0" err="1" smtClean="0"/>
              <a:t>Қан </a:t>
            </a:r>
            <a:r>
              <a:rPr lang="ru-RU" sz="2400" dirty="0" err="1"/>
              <a:t>плазмасының </a:t>
            </a:r>
            <a:r>
              <a:rPr lang="ru-RU" sz="2400" dirty="0" err="1" smtClean="0"/>
              <a:t>құрамы:</a:t>
            </a:r>
            <a:endParaRPr lang="ru-RU" sz="24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428596" y="2643184"/>
          <a:ext cx="8286808" cy="4000526"/>
        </p:xfrm>
        <a:graphic>
          <a:graphicData uri="http://schemas.openxmlformats.org/drawingml/2006/table">
            <a:tbl>
              <a:tblPr firstRow="1" bandRow="1">
                <a:tableStyleId>{5C22544A-7EE6-4342-B048-85BDC9FD1C3A}</a:tableStyleId>
              </a:tblPr>
              <a:tblGrid>
                <a:gridCol w="4143404"/>
                <a:gridCol w="4143404"/>
              </a:tblGrid>
              <a:tr h="425904">
                <a:tc>
                  <a:txBody>
                    <a:bodyPr/>
                    <a:lstStyle/>
                    <a:p>
                      <a:r>
                        <a:rPr lang="ru-RU" sz="2000" b="0" i="0" kern="1200" dirty="0" smtClean="0">
                          <a:solidFill>
                            <a:schemeClr val="lt1"/>
                          </a:solidFill>
                          <a:latin typeface="Times New Roman" pitchFamily="18" charset="0"/>
                          <a:ea typeface="+mn-ea"/>
                          <a:cs typeface="Times New Roman" pitchFamily="18" charset="0"/>
                        </a:rPr>
                        <a:t>Су</a:t>
                      </a:r>
                      <a:endParaRPr lang="ru-RU" sz="2000" dirty="0">
                        <a:latin typeface="Times New Roman" pitchFamily="18" charset="0"/>
                        <a:cs typeface="Times New Roman" pitchFamily="18" charset="0"/>
                      </a:endParaRPr>
                    </a:p>
                  </a:txBody>
                  <a:tcPr>
                    <a:solidFill>
                      <a:srgbClr val="00B0F0"/>
                    </a:solidFill>
                  </a:tcPr>
                </a:tc>
                <a:tc>
                  <a:txBody>
                    <a:bodyPr/>
                    <a:lstStyle/>
                    <a:p>
                      <a:r>
                        <a:rPr lang="ru-RU" sz="2000" b="0" i="0" kern="1200" dirty="0" err="1" smtClean="0">
                          <a:solidFill>
                            <a:schemeClr val="lt1"/>
                          </a:solidFill>
                          <a:latin typeface="Times New Roman" pitchFamily="18" charset="0"/>
                          <a:ea typeface="+mn-ea"/>
                          <a:cs typeface="Times New Roman" pitchFamily="18" charset="0"/>
                        </a:rPr>
                        <a:t>90%-ға жуығы</a:t>
                      </a:r>
                      <a:endParaRPr lang="ru-RU" sz="2000" dirty="0">
                        <a:latin typeface="Times New Roman" pitchFamily="18" charset="0"/>
                        <a:cs typeface="Times New Roman" pitchFamily="18" charset="0"/>
                      </a:endParaRPr>
                    </a:p>
                  </a:txBody>
                  <a:tcPr>
                    <a:solidFill>
                      <a:srgbClr val="0070C0"/>
                    </a:solidFill>
                  </a:tcPr>
                </a:tc>
              </a:tr>
              <a:tr h="425904">
                <a:tc>
                  <a:txBody>
                    <a:bodyPr/>
                    <a:lstStyle/>
                    <a:p>
                      <a:r>
                        <a:rPr lang="kk-KZ" sz="2000" dirty="0" smtClean="0">
                          <a:latin typeface="Times New Roman" pitchFamily="18" charset="0"/>
                          <a:cs typeface="Times New Roman" pitchFamily="18" charset="0"/>
                        </a:rPr>
                        <a:t>Белок</a:t>
                      </a:r>
                      <a:endParaRPr lang="ru-RU" sz="2000" dirty="0">
                        <a:latin typeface="Times New Roman" pitchFamily="18" charset="0"/>
                        <a:cs typeface="Times New Roman" pitchFamily="18" charset="0"/>
                      </a:endParaRPr>
                    </a:p>
                  </a:txBody>
                  <a:tcPr>
                    <a:solidFill>
                      <a:srgbClr val="FFFF00"/>
                    </a:solidFill>
                  </a:tcPr>
                </a:tc>
                <a:tc>
                  <a:txBody>
                    <a:bodyPr/>
                    <a:lstStyle/>
                    <a:p>
                      <a:r>
                        <a:rPr lang="ru-RU" sz="2000" b="0" i="0" kern="1200" dirty="0" smtClean="0">
                          <a:solidFill>
                            <a:schemeClr val="dk1"/>
                          </a:solidFill>
                          <a:latin typeface="Times New Roman" pitchFamily="18" charset="0"/>
                          <a:ea typeface="+mn-ea"/>
                          <a:cs typeface="Times New Roman" pitchFamily="18" charset="0"/>
                        </a:rPr>
                        <a:t>7-8 % </a:t>
                      </a:r>
                      <a:endParaRPr lang="ru-RU" sz="2000" dirty="0">
                        <a:latin typeface="Times New Roman" pitchFamily="18" charset="0"/>
                        <a:cs typeface="Times New Roman" pitchFamily="18" charset="0"/>
                      </a:endParaRPr>
                    </a:p>
                  </a:txBody>
                  <a:tcPr>
                    <a:solidFill>
                      <a:srgbClr val="CAD35B"/>
                    </a:solidFill>
                  </a:tcPr>
                </a:tc>
              </a:tr>
              <a:tr h="425904">
                <a:tc>
                  <a:txBody>
                    <a:bodyPr/>
                    <a:lstStyle/>
                    <a:p>
                      <a:r>
                        <a:rPr lang="ru-RU" sz="2000" b="0" i="0" kern="1200" dirty="0" smtClean="0">
                          <a:solidFill>
                            <a:schemeClr val="dk1"/>
                          </a:solidFill>
                          <a:latin typeface="Times New Roman" pitchFamily="18" charset="0"/>
                          <a:ea typeface="+mn-ea"/>
                          <a:cs typeface="Times New Roman" pitchFamily="18" charset="0"/>
                        </a:rPr>
                        <a:t>Май </a:t>
                      </a:r>
                      <a:r>
                        <a:rPr lang="ru-RU" sz="2000" b="0" i="0" kern="1200" dirty="0" err="1" smtClean="0">
                          <a:solidFill>
                            <a:schemeClr val="dk1"/>
                          </a:solidFill>
                          <a:latin typeface="Times New Roman" pitchFamily="18" charset="0"/>
                          <a:ea typeface="+mn-ea"/>
                          <a:cs typeface="Times New Roman" pitchFamily="18" charset="0"/>
                        </a:rPr>
                        <a:t>және липидтер</a:t>
                      </a:r>
                      <a:endParaRPr lang="ru-RU" sz="2000" dirty="0">
                        <a:latin typeface="Times New Roman" pitchFamily="18" charset="0"/>
                        <a:cs typeface="Times New Roman" pitchFamily="18" charset="0"/>
                      </a:endParaRPr>
                    </a:p>
                  </a:txBody>
                  <a:tcPr>
                    <a:solidFill>
                      <a:srgbClr val="FFC000"/>
                    </a:solidFill>
                  </a:tcPr>
                </a:tc>
                <a:tc>
                  <a:txBody>
                    <a:bodyPr/>
                    <a:lstStyle/>
                    <a:p>
                      <a:r>
                        <a:rPr lang="ru-RU" sz="2000" b="0" i="0" kern="1200" dirty="0" smtClean="0">
                          <a:solidFill>
                            <a:schemeClr val="dk1"/>
                          </a:solidFill>
                          <a:latin typeface="Times New Roman" pitchFamily="18" charset="0"/>
                          <a:ea typeface="+mn-ea"/>
                          <a:cs typeface="Times New Roman" pitchFamily="18" charset="0"/>
                        </a:rPr>
                        <a:t>0,3-0,6%</a:t>
                      </a:r>
                      <a:endParaRPr lang="ru-RU" sz="2000" dirty="0">
                        <a:latin typeface="Times New Roman" pitchFamily="18" charset="0"/>
                        <a:cs typeface="Times New Roman" pitchFamily="18" charset="0"/>
                      </a:endParaRPr>
                    </a:p>
                  </a:txBody>
                  <a:tcPr>
                    <a:solidFill>
                      <a:srgbClr val="F8FAE4"/>
                    </a:solidFill>
                  </a:tcPr>
                </a:tc>
              </a:tr>
              <a:tr h="425904">
                <a:tc>
                  <a:txBody>
                    <a:bodyPr/>
                    <a:lstStyle/>
                    <a:p>
                      <a:r>
                        <a:rPr lang="ru-RU" sz="2000" b="0" i="0" kern="1200" dirty="0" smtClean="0">
                          <a:solidFill>
                            <a:schemeClr val="dk1"/>
                          </a:solidFill>
                          <a:latin typeface="Times New Roman" pitchFamily="18" charset="0"/>
                          <a:ea typeface="+mn-ea"/>
                          <a:cs typeface="Times New Roman" pitchFamily="18" charset="0"/>
                        </a:rPr>
                        <a:t>Глюкоза </a:t>
                      </a:r>
                      <a:r>
                        <a:rPr lang="ru-RU" sz="2000" b="0" i="0" kern="1200" dirty="0" err="1" smtClean="0">
                          <a:solidFill>
                            <a:schemeClr val="dk1"/>
                          </a:solidFill>
                          <a:latin typeface="Times New Roman" pitchFamily="18" charset="0"/>
                          <a:ea typeface="+mn-ea"/>
                          <a:cs typeface="Times New Roman" pitchFamily="18" charset="0"/>
                        </a:rPr>
                        <a:t>қанты</a:t>
                      </a:r>
                      <a:endParaRPr lang="ru-RU" sz="2000" dirty="0">
                        <a:latin typeface="Times New Roman" pitchFamily="18" charset="0"/>
                        <a:cs typeface="Times New Roman" pitchFamily="18" charset="0"/>
                      </a:endParaRP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kern="1200" dirty="0" smtClean="0">
                          <a:solidFill>
                            <a:schemeClr val="dk1"/>
                          </a:solidFill>
                          <a:latin typeface="Times New Roman" pitchFamily="18" charset="0"/>
                          <a:ea typeface="+mn-ea"/>
                          <a:cs typeface="Times New Roman" pitchFamily="18" charset="0"/>
                        </a:rPr>
                        <a:t>120 </a:t>
                      </a:r>
                      <a:r>
                        <a:rPr lang="ru-RU" sz="2000" b="0" i="0" kern="1200" dirty="0" err="1" smtClean="0">
                          <a:solidFill>
                            <a:schemeClr val="dk1"/>
                          </a:solidFill>
                          <a:latin typeface="Times New Roman" pitchFamily="18" charset="0"/>
                          <a:ea typeface="+mn-ea"/>
                          <a:cs typeface="Times New Roman" pitchFamily="18" charset="0"/>
                        </a:rPr>
                        <a:t>мг%</a:t>
                      </a:r>
                      <a:endParaRPr lang="ru-RU" sz="2000" dirty="0" smtClean="0">
                        <a:latin typeface="Times New Roman" pitchFamily="18" charset="0"/>
                        <a:cs typeface="Times New Roman" pitchFamily="18" charset="0"/>
                      </a:endParaRPr>
                    </a:p>
                  </a:txBody>
                  <a:tcPr>
                    <a:solidFill>
                      <a:schemeClr val="accent2">
                        <a:lumMod val="40000"/>
                        <a:lumOff val="60000"/>
                      </a:schemeClr>
                    </a:solidFill>
                  </a:tcPr>
                </a:tc>
              </a:tr>
              <a:tr h="425904">
                <a:tc>
                  <a:txBody>
                    <a:bodyPr/>
                    <a:lstStyle/>
                    <a:p>
                      <a:r>
                        <a:rPr lang="ru-RU" sz="2000" b="0" i="0" kern="1200" dirty="0" err="1" smtClean="0">
                          <a:solidFill>
                            <a:schemeClr val="dk1"/>
                          </a:solidFill>
                          <a:latin typeface="Times New Roman" pitchFamily="18" charset="0"/>
                          <a:ea typeface="+mn-ea"/>
                          <a:cs typeface="Times New Roman" pitchFamily="18" charset="0"/>
                        </a:rPr>
                        <a:t>Көмірсутегі</a:t>
                      </a:r>
                      <a:endParaRPr lang="ru-RU" sz="2000" dirty="0">
                        <a:latin typeface="Times New Roman" pitchFamily="18" charset="0"/>
                        <a:cs typeface="Times New Roman" pitchFamily="18" charset="0"/>
                      </a:endParaRPr>
                    </a:p>
                  </a:txBody>
                  <a:tcPr>
                    <a:solidFill>
                      <a:srgbClr val="00B050"/>
                    </a:solidFill>
                  </a:tcPr>
                </a:tc>
                <a:tc>
                  <a:txBody>
                    <a:bodyPr/>
                    <a:lstStyle/>
                    <a:p>
                      <a:r>
                        <a:rPr lang="ru-RU" sz="2000" b="0" i="0" kern="1200" dirty="0" smtClean="0">
                          <a:solidFill>
                            <a:schemeClr val="dk1"/>
                          </a:solidFill>
                          <a:latin typeface="Times New Roman" pitchFamily="18" charset="0"/>
                          <a:ea typeface="+mn-ea"/>
                          <a:cs typeface="Times New Roman" pitchFamily="18" charset="0"/>
                        </a:rPr>
                        <a:t>0,9% </a:t>
                      </a:r>
                      <a:endParaRPr lang="ru-RU" sz="2000" dirty="0">
                        <a:latin typeface="Times New Roman" pitchFamily="18" charset="0"/>
                        <a:cs typeface="Times New Roman" pitchFamily="18" charset="0"/>
                      </a:endParaRPr>
                    </a:p>
                  </a:txBody>
                  <a:tcPr>
                    <a:solidFill>
                      <a:srgbClr val="92D050"/>
                    </a:solidFill>
                  </a:tcPr>
                </a:tc>
              </a:tr>
              <a:tr h="425904">
                <a:tc>
                  <a:txBody>
                    <a:bodyPr/>
                    <a:lstStyle/>
                    <a:p>
                      <a:r>
                        <a:rPr lang="ru-RU" sz="2000" b="0" i="0" kern="1200" dirty="0" err="1" smtClean="0">
                          <a:solidFill>
                            <a:schemeClr val="bg1"/>
                          </a:solidFill>
                          <a:latin typeface="Times New Roman" pitchFamily="18" charset="0"/>
                          <a:ea typeface="+mn-ea"/>
                          <a:cs typeface="Times New Roman" pitchFamily="18" charset="0"/>
                        </a:rPr>
                        <a:t>Минералды</a:t>
                      </a:r>
                      <a:r>
                        <a:rPr lang="ru-RU" sz="2000" b="0" i="0" kern="1200" dirty="0" smtClean="0">
                          <a:solidFill>
                            <a:schemeClr val="bg1"/>
                          </a:solidFill>
                          <a:latin typeface="Times New Roman" pitchFamily="18" charset="0"/>
                          <a:ea typeface="+mn-ea"/>
                          <a:cs typeface="Times New Roman" pitchFamily="18" charset="0"/>
                        </a:rPr>
                        <a:t> </a:t>
                      </a:r>
                      <a:r>
                        <a:rPr lang="ru-RU" sz="2000" b="0" i="0" kern="1200" dirty="0" err="1" smtClean="0">
                          <a:solidFill>
                            <a:schemeClr val="bg1"/>
                          </a:solidFill>
                          <a:latin typeface="Times New Roman" pitchFamily="18" charset="0"/>
                          <a:ea typeface="+mn-ea"/>
                          <a:cs typeface="Times New Roman" pitchFamily="18" charset="0"/>
                        </a:rPr>
                        <a:t>заттар</a:t>
                      </a:r>
                      <a:endParaRPr lang="ru-RU" sz="2000" dirty="0">
                        <a:solidFill>
                          <a:schemeClr val="bg1"/>
                        </a:solidFill>
                        <a:latin typeface="Times New Roman" pitchFamily="18" charset="0"/>
                        <a:cs typeface="Times New Roman" pitchFamily="18" charset="0"/>
                      </a:endParaRPr>
                    </a:p>
                  </a:txBody>
                  <a:tcPr>
                    <a:solidFill>
                      <a:srgbClr val="3A13CB"/>
                    </a:solidFill>
                  </a:tcPr>
                </a:tc>
                <a:tc>
                  <a:txBody>
                    <a:bodyPr/>
                    <a:lstStyle/>
                    <a:p>
                      <a:r>
                        <a:rPr lang="ru-RU" sz="2000" b="0" i="0" kern="1200" dirty="0" smtClean="0">
                          <a:solidFill>
                            <a:schemeClr val="dk1"/>
                          </a:solidFill>
                          <a:latin typeface="Times New Roman" pitchFamily="18" charset="0"/>
                          <a:ea typeface="+mn-ea"/>
                          <a:cs typeface="Times New Roman" pitchFamily="18" charset="0"/>
                        </a:rPr>
                        <a:t>4-10 </a:t>
                      </a:r>
                      <a:r>
                        <a:rPr lang="ru-RU" sz="2000" b="0" i="0" kern="1200" dirty="0" err="1" smtClean="0">
                          <a:solidFill>
                            <a:schemeClr val="dk1"/>
                          </a:solidFill>
                          <a:latin typeface="Times New Roman" pitchFamily="18" charset="0"/>
                          <a:ea typeface="+mn-ea"/>
                          <a:cs typeface="Times New Roman" pitchFamily="18" charset="0"/>
                        </a:rPr>
                        <a:t>мг%</a:t>
                      </a:r>
                      <a:endParaRPr lang="ru-RU" sz="2000" dirty="0">
                        <a:latin typeface="Times New Roman" pitchFamily="18" charset="0"/>
                        <a:cs typeface="Times New Roman" pitchFamily="18" charset="0"/>
                      </a:endParaRPr>
                    </a:p>
                  </a:txBody>
                  <a:tcPr>
                    <a:solidFill>
                      <a:srgbClr val="00B0F0"/>
                    </a:solidFill>
                  </a:tcPr>
                </a:tc>
              </a:tr>
              <a:tr h="425904">
                <a:tc>
                  <a:txBody>
                    <a:bodyPr/>
                    <a:lstStyle/>
                    <a:p>
                      <a:r>
                        <a:rPr lang="ru-RU" sz="2000" b="0" i="0" kern="1200" dirty="0" smtClean="0">
                          <a:solidFill>
                            <a:schemeClr val="dk1"/>
                          </a:solidFill>
                          <a:latin typeface="Times New Roman" pitchFamily="18" charset="0"/>
                          <a:ea typeface="+mn-ea"/>
                          <a:cs typeface="Times New Roman" pitchFamily="18" charset="0"/>
                        </a:rPr>
                        <a:t>Мочевина</a:t>
                      </a:r>
                      <a:endParaRPr lang="ru-RU" sz="2000" dirty="0">
                        <a:latin typeface="Times New Roman" pitchFamily="18" charset="0"/>
                        <a:cs typeface="Times New Roman" pitchFamily="18" charset="0"/>
                      </a:endParaRPr>
                    </a:p>
                  </a:txBody>
                  <a:tcPr>
                    <a:solidFill>
                      <a:schemeClr val="tx2">
                        <a:lumMod val="20000"/>
                        <a:lumOff val="80000"/>
                      </a:schemeClr>
                    </a:solidFill>
                  </a:tcPr>
                </a:tc>
                <a:tc>
                  <a:txBody>
                    <a:bodyPr/>
                    <a:lstStyle/>
                    <a:p>
                      <a:r>
                        <a:rPr lang="ru-RU" sz="2000" b="0" i="0" kern="1200" dirty="0" smtClean="0">
                          <a:solidFill>
                            <a:schemeClr val="dk1"/>
                          </a:solidFill>
                          <a:latin typeface="Times New Roman" pitchFamily="18" charset="0"/>
                          <a:ea typeface="+mn-ea"/>
                          <a:cs typeface="Times New Roman" pitchFamily="18" charset="0"/>
                        </a:rPr>
                        <a:t>10-25 </a:t>
                      </a:r>
                      <a:r>
                        <a:rPr lang="ru-RU" sz="2000" b="0" i="0" kern="1200" dirty="0" err="1" smtClean="0">
                          <a:solidFill>
                            <a:schemeClr val="dk1"/>
                          </a:solidFill>
                          <a:latin typeface="Times New Roman" pitchFamily="18" charset="0"/>
                          <a:ea typeface="+mn-ea"/>
                          <a:cs typeface="Times New Roman" pitchFamily="18" charset="0"/>
                        </a:rPr>
                        <a:t>мг%</a:t>
                      </a:r>
                      <a:endParaRPr lang="ru-RU" sz="2000" dirty="0">
                        <a:latin typeface="Times New Roman" pitchFamily="18" charset="0"/>
                        <a:cs typeface="Times New Roman" pitchFamily="18" charset="0"/>
                      </a:endParaRPr>
                    </a:p>
                  </a:txBody>
                  <a:tcPr>
                    <a:solidFill>
                      <a:schemeClr val="tx2">
                        <a:lumMod val="60000"/>
                        <a:lumOff val="40000"/>
                      </a:schemeClr>
                    </a:solidFill>
                  </a:tcPr>
                </a:tc>
              </a:tr>
              <a:tr h="1019198">
                <a:tc>
                  <a:txBody>
                    <a:bodyPr/>
                    <a:lstStyle/>
                    <a:p>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Плазманың белоктарының негізгілері</a:t>
                      </a:r>
                      <a:endParaRPr lang="ru-RU" sz="2000" dirty="0">
                        <a:latin typeface="Times New Roman" pitchFamily="18" charset="0"/>
                        <a:cs typeface="Times New Roman" pitchFamily="18" charset="0"/>
                      </a:endParaRPr>
                    </a:p>
                  </a:txBody>
                  <a:tcPr>
                    <a:solidFill>
                      <a:srgbClr val="FF0000"/>
                    </a:solidFill>
                  </a:tcPr>
                </a:tc>
                <a:tc>
                  <a:txBody>
                    <a:bodyPr/>
                    <a:lstStyle/>
                    <a:p>
                      <a:r>
                        <a:rPr lang="ru-RU" sz="2000" b="0" i="0" kern="1200" dirty="0" err="1" smtClean="0">
                          <a:solidFill>
                            <a:schemeClr val="dk1"/>
                          </a:solidFill>
                          <a:latin typeface="Times New Roman" pitchFamily="18" charset="0"/>
                          <a:ea typeface="+mn-ea"/>
                          <a:cs typeface="Times New Roman" pitchFamily="18" charset="0"/>
                        </a:rPr>
                        <a:t>альбуминдер</a:t>
                      </a:r>
                      <a:r>
                        <a:rPr lang="ru-RU" sz="2000" b="0" i="0" kern="1200" dirty="0" smtClean="0">
                          <a:solidFill>
                            <a:schemeClr val="dk1"/>
                          </a:solidFill>
                          <a:latin typeface="Times New Roman" pitchFamily="18" charset="0"/>
                          <a:ea typeface="+mn-ea"/>
                          <a:cs typeface="Times New Roman" pitchFamily="18" charset="0"/>
                        </a:rPr>
                        <a:t> 4,5%,</a:t>
                      </a:r>
                    </a:p>
                    <a:p>
                      <a:r>
                        <a:rPr lang="ru-RU" sz="2000" b="0" i="0" kern="1200" dirty="0" smtClean="0">
                          <a:solidFill>
                            <a:schemeClr val="dk1"/>
                          </a:solidFill>
                          <a:latin typeface="Times New Roman" pitchFamily="18" charset="0"/>
                          <a:ea typeface="+mn-ea"/>
                          <a:cs typeface="Times New Roman" pitchFamily="18" charset="0"/>
                        </a:rPr>
                        <a:t> </a:t>
                      </a:r>
                      <a:r>
                        <a:rPr lang="ru-RU" sz="2000" b="0" i="0" kern="1200" dirty="0" err="1" smtClean="0">
                          <a:solidFill>
                            <a:schemeClr val="dk1"/>
                          </a:solidFill>
                          <a:latin typeface="Times New Roman" pitchFamily="18" charset="0"/>
                          <a:ea typeface="+mn-ea"/>
                          <a:cs typeface="Times New Roman" pitchFamily="18" charset="0"/>
                        </a:rPr>
                        <a:t>ά,β,γ-глобулиндер </a:t>
                      </a:r>
                      <a:r>
                        <a:rPr lang="ru-RU" sz="2000" b="0" i="0" kern="1200" dirty="0" smtClean="0">
                          <a:solidFill>
                            <a:schemeClr val="dk1"/>
                          </a:solidFill>
                          <a:latin typeface="Times New Roman" pitchFamily="18" charset="0"/>
                          <a:ea typeface="+mn-ea"/>
                          <a:cs typeface="Times New Roman" pitchFamily="18" charset="0"/>
                        </a:rPr>
                        <a:t>2-3 %, </a:t>
                      </a:r>
                      <a:r>
                        <a:rPr lang="ru-RU" sz="2000" b="0" i="0" kern="1200" dirty="0" err="1" smtClean="0">
                          <a:solidFill>
                            <a:schemeClr val="dk1"/>
                          </a:solidFill>
                          <a:latin typeface="Times New Roman" pitchFamily="18" charset="0"/>
                          <a:ea typeface="+mn-ea"/>
                          <a:cs typeface="Times New Roman" pitchFamily="18" charset="0"/>
                        </a:rPr>
                        <a:t>фибриногендер</a:t>
                      </a:r>
                      <a:r>
                        <a:rPr lang="ru-RU" sz="2000" b="0" i="0" kern="1200" dirty="0" smtClean="0">
                          <a:solidFill>
                            <a:schemeClr val="dk1"/>
                          </a:solidFill>
                          <a:latin typeface="Times New Roman" pitchFamily="18" charset="0"/>
                          <a:ea typeface="+mn-ea"/>
                          <a:cs typeface="Times New Roman" pitchFamily="18" charset="0"/>
                        </a:rPr>
                        <a:t> 0,2-0,3 % </a:t>
                      </a:r>
                      <a:endParaRPr lang="ru-RU" sz="2000" dirty="0">
                        <a:latin typeface="Times New Roman" pitchFamily="18" charset="0"/>
                        <a:cs typeface="Times New Roman" pitchFamily="18" charset="0"/>
                      </a:endParaRPr>
                    </a:p>
                  </a:txBody>
                  <a:tcPr>
                    <a:solidFill>
                      <a:srgbClr val="943486"/>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5984013.jpg"/>
          <p:cNvPicPr>
            <a:picLocks noGrp="1" noChangeAspect="1"/>
          </p:cNvPicPr>
          <p:nvPr>
            <p:ph idx="1"/>
          </p:nvPr>
        </p:nvPicPr>
        <p:blipFill>
          <a:blip r:embed="rId2"/>
          <a:stretch>
            <a:fillRect/>
          </a:stretch>
        </p:blipFill>
        <p:spPr>
          <a:xfrm>
            <a:off x="0" y="0"/>
            <a:ext cx="9144000" cy="6858048"/>
          </a:xfrm>
        </p:spPr>
      </p:pic>
      <p:sp>
        <p:nvSpPr>
          <p:cNvPr id="8" name="TextBox 7"/>
          <p:cNvSpPr txBox="1"/>
          <p:nvPr/>
        </p:nvSpPr>
        <p:spPr>
          <a:xfrm>
            <a:off x="0" y="1571612"/>
            <a:ext cx="5000628" cy="2554545"/>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Жыныстық жетілудің жылдамдылығы тегіне байланысты. Кейбір антропометриялық көрсеткіштер одан кейін де өзгереді, ол гормоналды жүйемен байланысты. Бұл стадиясындағы ең маңызды физиологиялық ерекшелігі организмнің резервтік мүмкіншілігінің жоғарлауы және вегетативтік  жүйелердің</a:t>
            </a:r>
            <a:endParaRPr lang="ru-RU" sz="2000" dirty="0" smtClean="0">
              <a:latin typeface="Times New Roman" pitchFamily="18" charset="0"/>
              <a:cs typeface="Times New Roman" pitchFamily="18" charset="0"/>
            </a:endParaRPr>
          </a:p>
        </p:txBody>
      </p:sp>
      <p:sp>
        <p:nvSpPr>
          <p:cNvPr id="11" name="Прямоугольник 10"/>
          <p:cNvSpPr/>
          <p:nvPr/>
        </p:nvSpPr>
        <p:spPr>
          <a:xfrm>
            <a:off x="1071538" y="642918"/>
            <a:ext cx="5934125" cy="646331"/>
          </a:xfrm>
          <a:prstGeom prst="rect">
            <a:avLst/>
          </a:prstGeom>
          <a:noFill/>
        </p:spPr>
        <p:txBody>
          <a:bodyPr wrap="none" lIns="91440" tIns="45720" rIns="91440" bIns="45720">
            <a:spAutoFit/>
          </a:bodyPr>
          <a:lstStyle/>
          <a:p>
            <a:pPr algn="ct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Жасөспірімдік кезеңде</a:t>
            </a:r>
            <a:endParaRPr lang="ru-RU" sz="3400" b="1" i="1" cap="none" spc="0" dirty="0">
              <a:ln w="1905"/>
              <a:solidFill>
                <a:schemeClr val="accent5">
                  <a:lumMod val="5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Прямоугольник 8"/>
          <p:cNvSpPr/>
          <p:nvPr/>
        </p:nvSpPr>
        <p:spPr>
          <a:xfrm>
            <a:off x="0" y="4000504"/>
            <a:ext cx="9144000" cy="2554545"/>
          </a:xfrm>
          <a:prstGeom prst="rect">
            <a:avLst/>
          </a:prstGeom>
        </p:spPr>
        <p:txBody>
          <a:bodyPr wrap="square">
            <a:spAutoFit/>
          </a:bodyPr>
          <a:lstStyle/>
          <a:p>
            <a:pPr algn="just"/>
            <a:r>
              <a:rPr lang="kk-KZ" sz="2000" dirty="0" smtClean="0">
                <a:latin typeface="Times New Roman" pitchFamily="18" charset="0"/>
                <a:cs typeface="Times New Roman" pitchFamily="18" charset="0"/>
              </a:rPr>
              <a:t>толық жетілуі. Бұның барлығы басқару орталық механизмдерінің жетілуі және вегетативтік қамтамасыздандырудың жеткілікті деңгейіне дамығаны. Жүрек жүмысы, тыныс алу мүшелері т.б. физиологиялық жүйелер өзінің жүмысын экономды сайға келтіреді.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Жүректің көлемінің өсуі бойдың өсуін қуып </a:t>
            </a:r>
            <a:r>
              <a:rPr lang="ru-RU" sz="2000" dirty="0" smtClean="0">
                <a:latin typeface="Times New Roman" pitchFamily="18" charset="0"/>
                <a:cs typeface="Times New Roman" pitchFamily="18" charset="0"/>
              </a:rPr>
              <a:t>жете </a:t>
            </a:r>
            <a:r>
              <a:rPr lang="ru-RU" sz="2000" dirty="0" err="1" smtClean="0">
                <a:latin typeface="Times New Roman" pitchFamily="18" charset="0"/>
                <a:cs typeface="Times New Roman" pitchFamily="18" charset="0"/>
              </a:rPr>
              <a:t>алмайды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сондықтан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қан жүретін тамырлар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әлдеқайда жіңішке 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 қысымы артады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Өсудегі морфологиялық </a:t>
            </a:r>
            <a:r>
              <a:rPr lang="ru-RU" sz="2000" dirty="0" smtClean="0">
                <a:latin typeface="Times New Roman" pitchFamily="18" charset="0"/>
                <a:cs typeface="Times New Roman" pitchFamily="18" charset="0"/>
              </a:rPr>
              <a:t>тепе — </a:t>
            </a:r>
            <a:r>
              <a:rPr lang="ru-RU" sz="2000" dirty="0" err="1" smtClean="0">
                <a:latin typeface="Times New Roman" pitchFamily="18" charset="0"/>
                <a:cs typeface="Times New Roman" pitchFamily="18" charset="0"/>
              </a:rPr>
              <a:t>теңдіктің болмауынан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тамырдың соғуы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жүректің жұмысы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қалыпты болмайды</a:t>
            </a:r>
            <a:r>
              <a:rPr lang="ru-RU" sz="2000" dirty="0" smtClean="0">
                <a:latin typeface="Times New Roman" pitchFamily="18" charset="0"/>
                <a:cs typeface="Times New Roman" pitchFamily="18" charset="0"/>
              </a:rPr>
              <a:t>, басы </a:t>
            </a:r>
            <a:r>
              <a:rPr lang="ru-RU" sz="2000" dirty="0" err="1" smtClean="0">
                <a:latin typeface="Times New Roman" pitchFamily="18" charset="0"/>
                <a:cs typeface="Times New Roman" pitchFamily="18" charset="0"/>
              </a:rPr>
              <a:t>ауырады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қаны аздылықтан </a:t>
            </a:r>
            <a:r>
              <a:rPr lang="ru-RU" sz="2000" dirty="0" smtClean="0">
                <a:latin typeface="Times New Roman" pitchFamily="18" charset="0"/>
                <a:cs typeface="Times New Roman" pitchFamily="18" charset="0"/>
              </a:rPr>
              <a:t>тез </a:t>
            </a:r>
            <a:r>
              <a:rPr lang="ru-RU" sz="2000" dirty="0" err="1" smtClean="0">
                <a:latin typeface="Times New Roman" pitchFamily="18" charset="0"/>
                <a:cs typeface="Times New Roman" pitchFamily="18" charset="0"/>
              </a:rPr>
              <a:t>шаршайтын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endParaRPr lang="ru-RU" sz="2000" dirty="0" smtClean="0">
              <a:latin typeface="Times New Roman" pitchFamily="18" charset="0"/>
              <a:cs typeface="Times New Roman" pitchFamily="18" charset="0"/>
            </a:endParaRPr>
          </a:p>
        </p:txBody>
      </p:sp>
      <p:pic>
        <p:nvPicPr>
          <p:cNvPr id="10" name="Picture 4" descr="Картинки по запросу переходной изменения в организме месячный"/>
          <p:cNvPicPr>
            <a:picLocks noChangeAspect="1" noChangeArrowheads="1"/>
          </p:cNvPicPr>
          <p:nvPr/>
        </p:nvPicPr>
        <p:blipFill>
          <a:blip r:embed="rId3"/>
          <a:srcRect/>
          <a:stretch>
            <a:fillRect/>
          </a:stretch>
        </p:blipFill>
        <p:spPr bwMode="auto">
          <a:xfrm>
            <a:off x="4929190" y="1428736"/>
            <a:ext cx="4214810" cy="26512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rangSlaidMini.jpg"/>
          <p:cNvPicPr>
            <a:picLocks noGrp="1" noChangeAspect="1"/>
          </p:cNvPicPr>
          <p:nvPr>
            <p:ph idx="1"/>
          </p:nvPr>
        </p:nvPicPr>
        <p:blipFill>
          <a:blip r:embed="rId2"/>
          <a:stretch>
            <a:fillRect/>
          </a:stretch>
        </p:blipFill>
        <p:spPr>
          <a:xfrm>
            <a:off x="0" y="0"/>
            <a:ext cx="9144001" cy="6858000"/>
          </a:xfrm>
        </p:spPr>
      </p:pic>
      <p:sp>
        <p:nvSpPr>
          <p:cNvPr id="6" name="TextBox 5"/>
          <p:cNvSpPr txBox="1"/>
          <p:nvPr/>
        </p:nvSpPr>
        <p:spPr>
          <a:xfrm>
            <a:off x="1357290" y="1428736"/>
            <a:ext cx="7358114" cy="3170099"/>
          </a:xfrm>
          <a:prstGeom prst="rect">
            <a:avLst/>
          </a:prstGeom>
          <a:noFill/>
        </p:spPr>
        <p:txBody>
          <a:bodyPr wrap="square" rtlCol="0">
            <a:spAutoFit/>
          </a:bodyPr>
          <a:lstStyle/>
          <a:p>
            <a:pPr algn="just">
              <a:buFont typeface="Wingdings" pitchFamily="2" charset="2"/>
              <a:buChar char="§"/>
              <a:defRPr/>
            </a:pPr>
            <a:r>
              <a:rPr lang="kk-KZ" sz="2500" b="1" dirty="0" smtClean="0">
                <a:latin typeface="Times New Roman" pitchFamily="18" charset="0"/>
                <a:cs typeface="Times New Roman" pitchFamily="18" charset="0"/>
              </a:rPr>
              <a:t>Рубин лазері</a:t>
            </a:r>
          </a:p>
          <a:p>
            <a:pPr algn="just">
              <a:buFont typeface="Wingdings" pitchFamily="2" charset="2"/>
              <a:buChar char="§"/>
              <a:defRPr/>
            </a:pPr>
            <a:r>
              <a:rPr lang="kk-KZ" sz="2500" b="1" dirty="0" smtClean="0">
                <a:latin typeface="Times New Roman" pitchFamily="18" charset="0"/>
                <a:cs typeface="Times New Roman" pitchFamily="18" charset="0"/>
              </a:rPr>
              <a:t>Газ лазері</a:t>
            </a:r>
          </a:p>
          <a:p>
            <a:pPr algn="just">
              <a:buFont typeface="Wingdings" pitchFamily="2" charset="2"/>
              <a:buChar char="§"/>
              <a:defRPr/>
            </a:pPr>
            <a:r>
              <a:rPr lang="kk-KZ" sz="2500" b="1" dirty="0" smtClean="0">
                <a:latin typeface="Times New Roman" pitchFamily="18" charset="0"/>
                <a:cs typeface="Times New Roman" pitchFamily="18" charset="0"/>
              </a:rPr>
              <a:t>Жартылай өткізгішті </a:t>
            </a:r>
          </a:p>
          <a:p>
            <a:pPr algn="just">
              <a:buFont typeface="Wingdings" pitchFamily="2" charset="2"/>
              <a:buChar char="§"/>
              <a:defRPr/>
            </a:pPr>
            <a:r>
              <a:rPr lang="kk-KZ" sz="2500" b="1" dirty="0" smtClean="0">
                <a:latin typeface="Times New Roman" pitchFamily="18" charset="0"/>
                <a:cs typeface="Times New Roman" pitchFamily="18" charset="0"/>
              </a:rPr>
              <a:t>Газодинамикалық</a:t>
            </a:r>
          </a:p>
          <a:p>
            <a:pPr algn="just">
              <a:buFont typeface="Wingdings" pitchFamily="2" charset="2"/>
              <a:buChar char="§"/>
              <a:defRPr/>
            </a:pPr>
            <a:r>
              <a:rPr lang="kk-KZ" sz="2500" b="1" dirty="0" smtClean="0">
                <a:latin typeface="Times New Roman" pitchFamily="18" charset="0"/>
                <a:cs typeface="Times New Roman" pitchFamily="18" charset="0"/>
              </a:rPr>
              <a:t>Гельді-неонды лазер</a:t>
            </a:r>
          </a:p>
          <a:p>
            <a:pPr algn="just">
              <a:buFont typeface="Wingdings" pitchFamily="2" charset="2"/>
              <a:buChar char="§"/>
              <a:defRPr/>
            </a:pPr>
            <a:r>
              <a:rPr lang="kk-KZ" sz="2500" b="1" dirty="0" smtClean="0">
                <a:latin typeface="Times New Roman" pitchFamily="18" charset="0"/>
                <a:cs typeface="Times New Roman" pitchFamily="18" charset="0"/>
              </a:rPr>
              <a:t>Кристалды</a:t>
            </a:r>
          </a:p>
          <a:p>
            <a:pPr algn="just">
              <a:buFont typeface="Wingdings" pitchFamily="2" charset="2"/>
              <a:buChar char="§"/>
              <a:defRPr/>
            </a:pPr>
            <a:r>
              <a:rPr lang="kk-KZ" sz="2500" b="1" dirty="0" smtClean="0">
                <a:latin typeface="Times New Roman" pitchFamily="18" charset="0"/>
                <a:cs typeface="Times New Roman" pitchFamily="18" charset="0"/>
              </a:rPr>
              <a:t>Бояғыш</a:t>
            </a:r>
            <a:endParaRPr lang="ru-RU" sz="2500" b="1" dirty="0" smtClean="0">
              <a:latin typeface="Times New Roman" pitchFamily="18" charset="0"/>
              <a:cs typeface="Times New Roman" pitchFamily="18" charset="0"/>
            </a:endParaRPr>
          </a:p>
          <a:p>
            <a:pPr algn="just">
              <a:buFont typeface="Wingdings" pitchFamily="2" charset="2"/>
              <a:buChar char="§"/>
            </a:pPr>
            <a:endParaRPr lang="ru-RU" sz="2500" b="1" dirty="0">
              <a:latin typeface="Times New Roman" pitchFamily="18" charset="0"/>
              <a:cs typeface="Times New Roman" pitchFamily="18" charset="0"/>
            </a:endParaRPr>
          </a:p>
        </p:txBody>
      </p:sp>
      <p:pic>
        <p:nvPicPr>
          <p:cNvPr id="7" name="Рисунок 6" descr="WaterSlaid.jpg"/>
          <p:cNvPicPr>
            <a:picLocks noChangeAspect="1"/>
          </p:cNvPicPr>
          <p:nvPr/>
        </p:nvPicPr>
        <p:blipFill>
          <a:blip r:embed="rId3"/>
          <a:stretch>
            <a:fillRect/>
          </a:stretch>
        </p:blipFill>
        <p:spPr>
          <a:xfrm>
            <a:off x="0" y="0"/>
            <a:ext cx="9144000" cy="6868834"/>
          </a:xfrm>
          <a:prstGeom prst="rect">
            <a:avLst/>
          </a:prstGeom>
        </p:spPr>
      </p:pic>
      <p:sp>
        <p:nvSpPr>
          <p:cNvPr id="11" name="Прямоугольник 10"/>
          <p:cNvSpPr/>
          <p:nvPr/>
        </p:nvSpPr>
        <p:spPr>
          <a:xfrm>
            <a:off x="0" y="785794"/>
            <a:ext cx="4714876" cy="5632311"/>
          </a:xfrm>
          <a:prstGeom prst="rect">
            <a:avLst/>
          </a:prstGeom>
        </p:spPr>
        <p:txBody>
          <a:bodyPr wrap="square">
            <a:spAutoFit/>
          </a:bodyPr>
          <a:lstStyle/>
          <a:p>
            <a:pPr algn="just"/>
            <a:r>
              <a:rPr lang="ru-RU" sz="2400" dirty="0" err="1" smtClean="0">
                <a:latin typeface="Times New Roman" pitchFamily="18" charset="0"/>
                <a:cs typeface="Times New Roman" pitchFamily="18" charset="0"/>
              </a:rPr>
              <a:t>Мектеп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оқушыларының өміріндегі ересектену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кезеңінде  жасөспірімдердің мектептен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оқу процесі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аяқталады.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Физиологиялық жетілуі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баяулап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жыныстық оқдасы ерте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жетіледі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Осының арқасында физиологиялық қызметі реттеледі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қан айналымы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жақсарады </a:t>
            </a:r>
            <a:r>
              <a:rPr lang="ru-RU" sz="2400" dirty="0" smtClean="0">
                <a:latin typeface="Times New Roman" pitchFamily="18" charset="0"/>
                <a:cs typeface="Times New Roman" pitchFamily="18" charset="0"/>
              </a:rPr>
              <a:t>т.с.с. </a:t>
            </a:r>
            <a:r>
              <a:rPr lang="ru-RU" sz="2400" dirty="0" err="1" smtClean="0">
                <a:latin typeface="Times New Roman" pitchFamily="18" charset="0"/>
                <a:cs typeface="Times New Roman" pitchFamily="18" charset="0"/>
              </a:rPr>
              <a:t>Жасөспірімдердің </a:t>
            </a:r>
            <a:r>
              <a:rPr lang="ru-RU" sz="2400" dirty="0" smtClean="0">
                <a:latin typeface="Times New Roman" pitchFamily="18" charset="0"/>
                <a:cs typeface="Times New Roman" pitchFamily="18" charset="0"/>
              </a:rPr>
              <a:t>даму </a:t>
            </a:r>
            <a:r>
              <a:rPr lang="ru-RU" sz="2400" dirty="0" err="1" smtClean="0">
                <a:latin typeface="Times New Roman" pitchFamily="18" charset="0"/>
                <a:cs typeface="Times New Roman" pitchFamily="18" charset="0"/>
              </a:rPr>
              <a:t>кезеңінде қан тамырларының қан айналу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жүйесі күшейіп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кезде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жүрек ауруы</a:t>
            </a:r>
            <a:r>
              <a:rPr lang="ru-RU" sz="2400" dirty="0" smtClean="0">
                <a:latin typeface="Times New Roman" pitchFamily="18" charset="0"/>
                <a:cs typeface="Times New Roman" pitchFamily="18" charset="0"/>
              </a:rPr>
              <a:t>, бас </a:t>
            </a:r>
            <a:r>
              <a:rPr lang="ru-RU" sz="2400" dirty="0" err="1" smtClean="0">
                <a:latin typeface="Times New Roman" pitchFamily="18" charset="0"/>
                <a:cs typeface="Times New Roman" pitchFamily="18" charset="0"/>
              </a:rPr>
              <a:t>айналуы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қан қысымының көтерілуі жойылады</a:t>
            </a:r>
            <a:r>
              <a:rPr lang="ru-RU"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p:txBody>
      </p:sp>
      <p:pic>
        <p:nvPicPr>
          <p:cNvPr id="17410" name="Picture 2" descr="Teens sharing a song.jpg"/>
          <p:cNvPicPr>
            <a:picLocks noChangeAspect="1" noChangeArrowheads="1"/>
          </p:cNvPicPr>
          <p:nvPr/>
        </p:nvPicPr>
        <p:blipFill>
          <a:blip r:embed="rId4"/>
          <a:srcRect/>
          <a:stretch>
            <a:fillRect/>
          </a:stretch>
        </p:blipFill>
        <p:spPr bwMode="auto">
          <a:xfrm>
            <a:off x="4929190" y="857231"/>
            <a:ext cx="3643338" cy="2500331"/>
          </a:xfrm>
          <a:prstGeom prst="rect">
            <a:avLst/>
          </a:prstGeom>
          <a:ln>
            <a:noFill/>
          </a:ln>
          <a:effectLst>
            <a:softEdge rad="112500"/>
          </a:effectLst>
        </p:spPr>
      </p:pic>
      <p:pic>
        <p:nvPicPr>
          <p:cNvPr id="17412" name="Picture 4" descr="Diversity of youth in Oslo Norway.jpg"/>
          <p:cNvPicPr>
            <a:picLocks noChangeAspect="1" noChangeArrowheads="1"/>
          </p:cNvPicPr>
          <p:nvPr/>
        </p:nvPicPr>
        <p:blipFill>
          <a:blip r:embed="rId5"/>
          <a:srcRect/>
          <a:stretch>
            <a:fillRect/>
          </a:stretch>
        </p:blipFill>
        <p:spPr bwMode="auto">
          <a:xfrm>
            <a:off x="4929190" y="3571876"/>
            <a:ext cx="3647364"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lue_univer_2.jpg"/>
          <p:cNvPicPr>
            <a:picLocks noGrp="1" noChangeAspect="1"/>
          </p:cNvPicPr>
          <p:nvPr>
            <p:ph idx="1"/>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Заголовок 2"/>
          <p:cNvSpPr>
            <a:spLocks noGrp="1"/>
          </p:cNvSpPr>
          <p:nvPr>
            <p:ph type="title"/>
          </p:nvPr>
        </p:nvSpPr>
        <p:spPr/>
        <p:txBody>
          <a:bodyPr/>
          <a:lstStyle/>
          <a:p>
            <a:endParaRPr lang="ru-RU" dirty="0"/>
          </a:p>
        </p:txBody>
      </p:sp>
      <p:sp>
        <p:nvSpPr>
          <p:cNvPr id="5" name="Содержимое 1"/>
          <p:cNvSpPr txBox="1">
            <a:spLocks/>
          </p:cNvSpPr>
          <p:nvPr/>
        </p:nvSpPr>
        <p:spPr>
          <a:xfrm>
            <a:off x="304800" y="1752600"/>
            <a:ext cx="8534400" cy="4525963"/>
          </a:xfrm>
          <a:prstGeom prst="rect">
            <a:avLst/>
          </a:prstGeom>
          <a:effectLst>
            <a:glow rad="228600">
              <a:schemeClr val="accent6">
                <a:satMod val="175000"/>
                <a:alpha val="40000"/>
              </a:schemeClr>
            </a:glow>
          </a:effectLst>
        </p:spPr>
        <p:txBody>
          <a:bodyPr vert="horz">
            <a:normAutofit fontScale="925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3500" b="1" i="0" u="none" strike="noStrike" kern="1200" cap="none" spc="0" normalizeH="0" baseline="0" noProof="0" smtClean="0">
                <a:ln>
                  <a:noFill/>
                </a:ln>
                <a:solidFill>
                  <a:srgbClr val="C00000"/>
                </a:solidFill>
                <a:uLnTx/>
                <a:uFillTx/>
                <a:latin typeface="Times New Roman" pitchFamily="18" charset="0"/>
                <a:ea typeface="+mn-ea"/>
                <a:cs typeface="Times New Roman" pitchFamily="18" charset="0"/>
              </a:rPr>
              <a:t>Үлкен қанайналым шеңбері</a:t>
            </a:r>
            <a:r>
              <a:rPr kumimoji="0" lang="ru-RU" sz="3500" b="1" i="0" u="none" strike="noStrike" kern="1200" cap="none" spc="0" normalizeH="0" baseline="0" noProof="0" smtClean="0">
                <a:ln>
                  <a:noFill/>
                </a:ln>
                <a:solidFill>
                  <a:schemeClr val="tx1"/>
                </a:solidFill>
                <a:uLnTx/>
                <a:uFillTx/>
                <a:latin typeface="Times New Roman" pitchFamily="18" charset="0"/>
                <a:ea typeface="+mn-ea"/>
                <a:cs typeface="Times New Roman" pitchFamily="18" charset="0"/>
              </a:rPr>
              <a:t> </a:t>
            </a:r>
            <a:r>
              <a:rPr kumimoji="0" lang="ru-RU" sz="2700" b="1" i="0" u="none" strike="noStrike" kern="1200" cap="none" spc="0" normalizeH="0" baseline="0" noProof="0" smtClean="0">
                <a:ln>
                  <a:noFill/>
                </a:ln>
                <a:solidFill>
                  <a:schemeClr val="tx1"/>
                </a:solidFill>
                <a:uLnTx/>
                <a:uFillTx/>
                <a:latin typeface="Times New Roman" pitchFamily="18" charset="0"/>
                <a:ea typeface="+mn-ea"/>
                <a:cs typeface="Times New Roman" pitchFamily="18" charset="0"/>
              </a:rPr>
              <a:t>– жүректің сол жақ қарыншасынан қолқа артериясы қантамырынан басталады. Оттекке қаныққан қан алдымен қолқаға, одан ірі және ұсақ артерия </a:t>
            </a:r>
            <a:r>
              <a:rPr kumimoji="0" lang="kk-KZ" sz="2700" b="1" i="0" u="none" strike="noStrike" kern="1200" cap="none" spc="0" normalizeH="0" baseline="0" noProof="0" smtClean="0">
                <a:ln>
                  <a:noFill/>
                </a:ln>
                <a:solidFill>
                  <a:schemeClr val="tx1"/>
                </a:solidFill>
                <a:uLnTx/>
                <a:uFillTx/>
                <a:latin typeface="Times New Roman" pitchFamily="18" charset="0"/>
                <a:ea typeface="+mn-ea"/>
                <a:cs typeface="Times New Roman" pitchFamily="18" charset="0"/>
              </a:rPr>
              <a:t>қ</a:t>
            </a:r>
            <a:r>
              <a:rPr kumimoji="0" lang="ru-RU" sz="2700" b="1" i="0" u="none" strike="noStrike" kern="1200" cap="none" spc="0" normalizeH="0" baseline="0" noProof="0" smtClean="0">
                <a:ln>
                  <a:noFill/>
                </a:ln>
                <a:solidFill>
                  <a:schemeClr val="tx1"/>
                </a:solidFill>
                <a:uLnTx/>
                <a:uFillTx/>
                <a:latin typeface="Times New Roman" pitchFamily="18" charset="0"/>
                <a:ea typeface="+mn-ea"/>
                <a:cs typeface="Times New Roman" pitchFamily="18" charset="0"/>
              </a:rPr>
              <a:t>антамырларына жеткізіледі. Мүшелерде артерия қантамырлары тарамдалып, қылтамырларға бөлінеді. Қылтамырлардың жұқа қабырғалары арқылы қан дене жасушаларына қоректік заттар мен оттекті таратады. Жасушалардан көмірқышқыл газын қажетсіз өнімдерді жинап, вена қанына айналады. Вена қаны вена қантамырлармен жүректің оң жақ жүрекшесіне құяды</a:t>
            </a:r>
            <a:endParaRPr kumimoji="0" lang="en-US" sz="2700" b="1" i="0" u="none" strike="noStrike" kern="1200" cap="none" spc="0" normalizeH="0" baseline="0" noProof="0" dirty="0">
              <a:ln>
                <a:noFill/>
              </a:ln>
              <a:solidFill>
                <a:schemeClr val="tx1"/>
              </a:solidFill>
              <a:uLnTx/>
              <a:uFillTx/>
              <a:latin typeface="Times New Roman" pitchFamily="18" charset="0"/>
              <a:ea typeface="+mn-ea"/>
              <a:cs typeface="Times New Roman" pitchFamily="18" charset="0"/>
            </a:endParaRPr>
          </a:p>
        </p:txBody>
      </p:sp>
      <p:sp>
        <p:nvSpPr>
          <p:cNvPr id="6" name="Заголовок 2"/>
          <p:cNvSpPr txBox="1">
            <a:spLocks/>
          </p:cNvSpPr>
          <p:nvPr/>
        </p:nvSpPr>
        <p:spPr>
          <a:xfrm>
            <a:off x="609600" y="427038"/>
            <a:ext cx="8229600" cy="1143000"/>
          </a:xfrm>
          <a:prstGeom prst="rect">
            <a:avLst/>
          </a:prstGeom>
          <a:solidFill>
            <a:srgbClr val="FFC000"/>
          </a:solidFill>
          <a:ln w="57150">
            <a:noFill/>
          </a:ln>
          <a:effectLst>
            <a:glow rad="228600">
              <a:schemeClr val="accent2">
                <a:satMod val="175000"/>
                <a:alpha val="40000"/>
              </a:schemeClr>
            </a:glow>
            <a:outerShdw blurRad="63500" dist="38100" dir="5400000" rotWithShape="0">
              <a:srgbClr val="000000">
                <a:alpha val="45000"/>
              </a:srgbClr>
            </a:outerShdw>
          </a:effectLst>
        </p:spPr>
        <p:style>
          <a:lnRef idx="0">
            <a:schemeClr val="accent3"/>
          </a:lnRef>
          <a:fillRef idx="3">
            <a:schemeClr val="accent3"/>
          </a:fillRef>
          <a:effectRef idx="3">
            <a:schemeClr val="accent3"/>
          </a:effectRef>
          <a:fontRef idx="minor">
            <a:schemeClr val="lt1"/>
          </a:fontRef>
        </p:style>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4800" b="1" i="0" u="none" strike="noStrike" kern="1200" cap="none" spc="0" normalizeH="0" baseline="0" noProof="0" smtClean="0">
                <a:ln>
                  <a:noFill/>
                </a:ln>
                <a:solidFill>
                  <a:schemeClr val="tx1"/>
                </a:solidFill>
                <a:uLnTx/>
                <a:uFillTx/>
                <a:latin typeface="Times New Roman" pitchFamily="18" charset="0"/>
                <a:ea typeface="+mn-ea"/>
                <a:cs typeface="Times New Roman" pitchFamily="18" charset="0"/>
              </a:rPr>
              <a:t>Қанайналым шеңберлері</a:t>
            </a:r>
            <a:endParaRPr kumimoji="0" lang="en-US" sz="4800" b="1" i="0" u="none" strike="noStrike" kern="1200" cap="none" spc="0" normalizeH="0" baseline="0" noProof="0" dirty="0">
              <a:ln>
                <a:noFill/>
              </a:ln>
              <a:solidFill>
                <a:schemeClr val="tx1"/>
              </a:solidFill>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80.jpg"/>
          <p:cNvPicPr>
            <a:picLocks noGrp="1" noChangeAspect="1"/>
          </p:cNvPicPr>
          <p:nvPr>
            <p:ph idx="1"/>
          </p:nvPr>
        </p:nvPicPr>
        <p:blipFill>
          <a:blip r:embed="rId2"/>
          <a:stretch>
            <a:fillRect/>
          </a:stretch>
        </p:blipFill>
        <p:spPr>
          <a:xfrm>
            <a:off x="0" y="0"/>
            <a:ext cx="9144000" cy="6858001"/>
          </a:xfrm>
        </p:spPr>
      </p:pic>
      <p:sp>
        <p:nvSpPr>
          <p:cNvPr id="5" name="Содержимое 1"/>
          <p:cNvSpPr txBox="1">
            <a:spLocks/>
          </p:cNvSpPr>
          <p:nvPr/>
        </p:nvSpPr>
        <p:spPr>
          <a:xfrm>
            <a:off x="1285852" y="457200"/>
            <a:ext cx="6500858" cy="59007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smtClean="0">
                <a:ln>
                  <a:noFill/>
                </a:ln>
                <a:solidFill>
                  <a:srgbClr val="C00000"/>
                </a:solidFill>
                <a:uLnTx/>
                <a:uFillTx/>
                <a:latin typeface="Times New Roman" pitchFamily="18" charset="0"/>
                <a:ea typeface="+mn-ea"/>
                <a:cs typeface="Times New Roman" pitchFamily="18" charset="0"/>
              </a:rPr>
              <a:t>ҮЛКЕН ҚАНАЙНАЛЫМ ШЕҢБЕРІ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800" b="1" i="0" u="none" strike="noStrike" kern="1200" cap="none" spc="0" normalizeH="0" baseline="0" noProof="0" dirty="0" smtClean="0">
              <a:ln>
                <a:noFill/>
              </a:ln>
              <a:solidFill>
                <a:srgbClr val="C00000"/>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жүректің сол</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жақ қарыншасынан басталып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дене</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жасушаларына</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қан таратады</a:t>
            </a: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жүректің оң жақ жүрекшесімен аяқталады.</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2800" b="1" i="0" u="none" strike="noStrike" kern="1200" cap="none" spc="0" normalizeH="0" baseline="0" noProof="0" dirty="0" err="1" smtClean="0">
                <a:ln>
                  <a:noFill/>
                </a:ln>
                <a:solidFill>
                  <a:srgbClr val="C00000"/>
                </a:solidFill>
                <a:uLnTx/>
                <a:uFillTx/>
                <a:latin typeface="Times New Roman" pitchFamily="18" charset="0"/>
                <a:ea typeface="+mn-ea"/>
                <a:cs typeface="Times New Roman" pitchFamily="18" charset="0"/>
              </a:rPr>
              <a:t>Үлкен қанайналу шеңбері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деп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аталу</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себебі</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қан бүкіл денеге</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таралып</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 </a:t>
            </a:r>
            <a:r>
              <a:rPr kumimoji="0" lang="ru-RU" sz="2800" b="1" i="0" u="none" strike="noStrike" kern="1200" cap="none" spc="0" normalizeH="0" baseline="0" noProof="0" dirty="0" err="1" smtClean="0">
                <a:ln>
                  <a:noFill/>
                </a:ln>
                <a:solidFill>
                  <a:schemeClr val="dk1"/>
                </a:solidFill>
                <a:uLnTx/>
                <a:uFillTx/>
                <a:latin typeface="Times New Roman" pitchFamily="18" charset="0"/>
                <a:ea typeface="+mn-ea"/>
                <a:cs typeface="Times New Roman" pitchFamily="18" charset="0"/>
              </a:rPr>
              <a:t>қайтадан жүрекке келеді</a:t>
            </a:r>
            <a:r>
              <a:rPr kumimoji="0" lang="ru-RU" sz="2800" b="1" i="0" u="none" strike="noStrike" kern="1200" cap="none" spc="0" normalizeH="0" baseline="0" noProof="0" dirty="0" smtClean="0">
                <a:ln>
                  <a:noFill/>
                </a:ln>
                <a:solidFill>
                  <a:schemeClr val="dk1"/>
                </a:solidFill>
                <a:uLnTx/>
                <a:uFillTx/>
                <a:latin typeface="Times New Roman" pitchFamily="18" charset="0"/>
                <a:ea typeface="+mn-ea"/>
                <a:cs typeface="Times New Roman" pitchFamily="18" charset="0"/>
              </a:rPr>
              <a:t>.</a:t>
            </a:r>
            <a:endParaRPr kumimoji="0" lang="en-US" sz="2800" b="1" i="0" u="none" strike="noStrike" kern="1200" cap="none" spc="0" normalizeH="0" baseline="0" noProof="0" dirty="0">
              <a:ln>
                <a:noFill/>
              </a:ln>
              <a:solidFill>
                <a:schemeClr val="dk1"/>
              </a:solidFill>
              <a:uLnTx/>
              <a:uFillTx/>
              <a:latin typeface="Times New Roman" pitchFamily="18" charset="0"/>
              <a:ea typeface="+mn-ea"/>
              <a:cs typeface="Times New Roman" pitchFamily="18" charset="0"/>
            </a:endParaRPr>
          </a:p>
        </p:txBody>
      </p:sp>
      <p:cxnSp>
        <p:nvCxnSpPr>
          <p:cNvPr id="7" name="Прямая со стрелкой 6"/>
          <p:cNvCxnSpPr/>
          <p:nvPr/>
        </p:nvCxnSpPr>
        <p:spPr>
          <a:xfrm rot="5400000">
            <a:off x="4215604" y="357108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4215604" y="264238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rangSlaidMini.jpg"/>
          <p:cNvPicPr>
            <a:picLocks noGrp="1" noChangeAspect="1"/>
          </p:cNvPicPr>
          <p:nvPr>
            <p:ph idx="1"/>
          </p:nvPr>
        </p:nvPicPr>
        <p:blipFill>
          <a:blip r:embed="rId2"/>
          <a:stretch>
            <a:fillRect/>
          </a:stretch>
        </p:blipFill>
        <p:spPr>
          <a:xfrm>
            <a:off x="0" y="0"/>
            <a:ext cx="9144000" cy="6858000"/>
          </a:xfrm>
        </p:spPr>
      </p:pic>
      <p:sp>
        <p:nvSpPr>
          <p:cNvPr id="5" name="Содержимое 1"/>
          <p:cNvSpPr txBox="1">
            <a:spLocks/>
          </p:cNvSpPr>
          <p:nvPr/>
        </p:nvSpPr>
        <p:spPr>
          <a:xfrm>
            <a:off x="428596" y="1600200"/>
            <a:ext cx="8434448" cy="4900634"/>
          </a:xfrm>
          <a:prstGeom prst="rect">
            <a:avLst/>
          </a:prstGeom>
        </p:spPr>
        <p:txBody>
          <a:bodyPr vert="horz">
            <a:normAutofit fontScale="925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ru-RU" sz="35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Кіші қанайналым шеңбері </a:t>
            </a:r>
            <a:r>
              <a:rPr kumimoji="0" lang="ru-RU" sz="27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ru-RU" sz="27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жүректің оң жақ қарыншасынан өкпе артериясы қантамырынан басталады. Ондағы вена қаны өкпе артериясы қантамыры арқылы өкпеге келеді. Өкпеде артерия қантамырларынан түзілген қылтамырлар торында газ алмасады. Қан оттекке қанығып, көмірқышқыл газынан тазартылады да, вена қаны артерия қанына айналады. Одан төрт өкпе вена қантамырлары арқылы артерия қаны жүректің сол жақ журекшесіне құйылады. Қан сол жақ жүрекшеден сол жақ қарыншаға өтіп, қайтадан үлкен қанайналым шеңберінің қантамырларына бағытталады.</a:t>
            </a:r>
            <a:r>
              <a:rPr kumimoji="0" lang="kk-KZ" sz="27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Адамда жүректен шыққан кан қан айналысының үлкен-кіші шеңберлерімен ағып отырып, 20-30 секунд ішінде қайтып жүрекке оралады.</a:t>
            </a:r>
            <a:endParaRPr kumimoji="0" lang="ru-RU" sz="27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6" name="Заголовок 2"/>
          <p:cNvSpPr>
            <a:spLocks noGrp="1"/>
          </p:cNvSpPr>
          <p:nvPr>
            <p:ph type="title"/>
          </p:nvPr>
        </p:nvSpPr>
        <p:spPr>
          <a:xfrm>
            <a:off x="651790" y="274637"/>
            <a:ext cx="8206490" cy="1237621"/>
          </a:xfrm>
          <a:solidFill>
            <a:srgbClr val="FFC000"/>
          </a:solidFill>
          <a:ln w="57150"/>
          <a:effectLst>
            <a:glow rad="228600">
              <a:schemeClr val="accent2">
                <a:satMod val="175000"/>
                <a:alpha val="40000"/>
              </a:schemeClr>
            </a:glow>
            <a:outerShdw blurRad="63500" dist="38100" dir="5400000" rotWithShape="0">
              <a:srgbClr val="000000">
                <a:alpha val="45000"/>
              </a:srgbClr>
            </a:outerShdw>
          </a:effectLst>
        </p:spPr>
        <p:style>
          <a:lnRef idx="0">
            <a:schemeClr val="accent3"/>
          </a:lnRef>
          <a:fillRef idx="3">
            <a:schemeClr val="accent3"/>
          </a:fillRef>
          <a:effectRef idx="3">
            <a:schemeClr val="accent3"/>
          </a:effectRef>
          <a:fontRef idx="minor">
            <a:schemeClr val="lt1"/>
          </a:fontRef>
        </p:style>
        <p:txBody>
          <a:bodyPr>
            <a:normAutofit/>
          </a:bodyPr>
          <a:lstStyle/>
          <a:p>
            <a:pPr algn="ctr"/>
            <a:r>
              <a:rPr lang="kk-KZ" sz="4800" dirty="0" smtClean="0">
                <a:solidFill>
                  <a:schemeClr val="tx1"/>
                </a:solidFill>
                <a:latin typeface="Times New Roman" pitchFamily="18" charset="0"/>
                <a:cs typeface="Times New Roman" pitchFamily="18" charset="0"/>
              </a:rPr>
              <a:t>Қанайналым шеңберлері</a:t>
            </a:r>
            <a:endParaRPr lang="en-US" sz="4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34.jpg"/>
          <p:cNvPicPr>
            <a:picLocks noGrp="1" noChangeAspect="1"/>
          </p:cNvPicPr>
          <p:nvPr>
            <p:ph idx="1"/>
          </p:nvPr>
        </p:nvPicPr>
        <p:blipFill>
          <a:blip r:embed="rId2"/>
          <a:stretch>
            <a:fillRect/>
          </a:stretch>
        </p:blipFill>
        <p:spPr>
          <a:xfrm>
            <a:off x="-1" y="0"/>
            <a:ext cx="9153749" cy="6858000"/>
          </a:xfrm>
        </p:spPr>
      </p:pic>
      <p:sp>
        <p:nvSpPr>
          <p:cNvPr id="5" name="Прямоугольник 4"/>
          <p:cNvSpPr/>
          <p:nvPr/>
        </p:nvSpPr>
        <p:spPr>
          <a:xfrm>
            <a:off x="857224" y="1028343"/>
            <a:ext cx="7429552" cy="4493538"/>
          </a:xfrm>
          <a:prstGeom prst="rect">
            <a:avLst/>
          </a:prstGeom>
        </p:spPr>
        <p:txBody>
          <a:bodyPr wrap="square">
            <a:spAutoFit/>
          </a:bodyPr>
          <a:lstStyle/>
          <a:p>
            <a:pPr algn="ctr">
              <a:buNone/>
            </a:pPr>
            <a:r>
              <a:rPr lang="ru-RU" sz="2200" b="1" dirty="0" smtClean="0">
                <a:solidFill>
                  <a:srgbClr val="C00000"/>
                </a:solidFill>
                <a:latin typeface="Times New Roman" pitchFamily="18" charset="0"/>
                <a:cs typeface="Times New Roman" pitchFamily="18" charset="0"/>
              </a:rPr>
              <a:t>КІШІ ҚАНАЙНАЛЫМ ШЕҢБЕРІ</a:t>
            </a: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жүректің оң жақ қарыншасынан басталып</a:t>
            </a:r>
            <a:endParaRPr lang="ru-RU" sz="2200" b="1" dirty="0" smtClean="0">
              <a:latin typeface="Times New Roman" pitchFamily="18" charset="0"/>
              <a:cs typeface="Times New Roman" pitchFamily="18" charset="0"/>
            </a:endParaRP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өкпеге қан тартады</a:t>
            </a:r>
            <a:endParaRPr lang="ru-RU" sz="2200" b="1" dirty="0" smtClean="0">
              <a:latin typeface="Times New Roman" pitchFamily="18" charset="0"/>
              <a:cs typeface="Times New Roman" pitchFamily="18" charset="0"/>
            </a:endParaRPr>
          </a:p>
          <a:p>
            <a:pPr algn="ctr">
              <a:buNone/>
            </a:pPr>
            <a:endParaRPr lang="ru-RU" sz="2200" b="1" dirty="0" smtClean="0">
              <a:latin typeface="Times New Roman" pitchFamily="18" charset="0"/>
              <a:cs typeface="Times New Roman" pitchFamily="18" charset="0"/>
            </a:endParaRPr>
          </a:p>
          <a:p>
            <a:pPr algn="ctr">
              <a:buNone/>
            </a:pPr>
            <a:r>
              <a:rPr lang="ru-RU" sz="2200" b="1" dirty="0" err="1" smtClean="0">
                <a:latin typeface="Times New Roman" pitchFamily="18" charset="0"/>
                <a:cs typeface="Times New Roman" pitchFamily="18" charset="0"/>
              </a:rPr>
              <a:t>жүректің сол</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жақ жүрекшесімен аяқталады.</a:t>
            </a:r>
            <a:endParaRPr lang="ru-RU" sz="2200" b="1" dirty="0" smtClean="0">
              <a:latin typeface="Times New Roman" pitchFamily="18" charset="0"/>
              <a:cs typeface="Times New Roman" pitchFamily="18" charset="0"/>
            </a:endParaRPr>
          </a:p>
          <a:p>
            <a:pPr algn="just">
              <a:buNone/>
            </a:pPr>
            <a:endParaRPr lang="ru-RU" sz="2200" b="1" dirty="0" smtClean="0">
              <a:latin typeface="Times New Roman" pitchFamily="18" charset="0"/>
              <a:cs typeface="Times New Roman" pitchFamily="18" charset="0"/>
            </a:endParaRPr>
          </a:p>
          <a:p>
            <a:pPr algn="just">
              <a:buNone/>
            </a:pPr>
            <a:r>
              <a:rPr lang="ru-RU" sz="2200" b="1" dirty="0" err="1" smtClean="0">
                <a:solidFill>
                  <a:srgbClr val="C00000"/>
                </a:solidFill>
                <a:latin typeface="Times New Roman" pitchFamily="18" charset="0"/>
                <a:cs typeface="Times New Roman" pitchFamily="18" charset="0"/>
              </a:rPr>
              <a:t>Кіші</a:t>
            </a:r>
            <a:r>
              <a:rPr lang="ru-RU" sz="2200" b="1" dirty="0" smtClean="0">
                <a:solidFill>
                  <a:srgbClr val="C00000"/>
                </a:solidFill>
                <a:latin typeface="Times New Roman" pitchFamily="18" charset="0"/>
                <a:cs typeface="Times New Roman" pitchFamily="18" charset="0"/>
              </a:rPr>
              <a:t> </a:t>
            </a:r>
            <a:r>
              <a:rPr lang="ru-RU" sz="2200" b="1" dirty="0" err="1" smtClean="0">
                <a:solidFill>
                  <a:srgbClr val="C00000"/>
                </a:solidFill>
                <a:latin typeface="Times New Roman" pitchFamily="18" charset="0"/>
                <a:cs typeface="Times New Roman" pitchFamily="18" charset="0"/>
              </a:rPr>
              <a:t>қанайналым шеңбері</a:t>
            </a:r>
            <a:r>
              <a:rPr lang="ru-RU" sz="2200" b="1" dirty="0" err="1" smtClean="0">
                <a:latin typeface="Times New Roman" pitchFamily="18" charset="0"/>
                <a:cs typeface="Times New Roman" pitchFamily="18" charset="0"/>
              </a:rPr>
              <a:t> деп</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аталу</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себебі</a:t>
            </a:r>
            <a:r>
              <a:rPr lang="ru-RU" sz="2200" b="1" dirty="0" smtClean="0">
                <a:latin typeface="Times New Roman" pitchFamily="18" charset="0"/>
                <a:cs typeface="Times New Roman" pitchFamily="18" charset="0"/>
              </a:rPr>
              <a:t> - </a:t>
            </a:r>
            <a:r>
              <a:rPr lang="ru-RU" sz="2200" b="1" dirty="0" err="1" smtClean="0">
                <a:latin typeface="Times New Roman" pitchFamily="18" charset="0"/>
                <a:cs typeface="Times New Roman" pitchFamily="18" charset="0"/>
              </a:rPr>
              <a:t>қан </a:t>
            </a:r>
            <a:r>
              <a:rPr lang="ru-RU" sz="2200" b="1" dirty="0" smtClean="0">
                <a:latin typeface="Times New Roman" pitchFamily="18" charset="0"/>
                <a:cs typeface="Times New Roman" pitchFamily="18" charset="0"/>
              </a:rPr>
              <a:t>тек</a:t>
            </a:r>
          </a:p>
          <a:p>
            <a:pPr algn="just">
              <a:buNone/>
            </a:pPr>
            <a:r>
              <a:rPr lang="ru-RU" sz="2200" b="1" dirty="0" err="1" smtClean="0">
                <a:latin typeface="Times New Roman" pitchFamily="18" charset="0"/>
                <a:cs typeface="Times New Roman" pitchFamily="18" charset="0"/>
              </a:rPr>
              <a:t>өкпеге барып</a:t>
            </a:r>
            <a:r>
              <a:rPr lang="ru-RU" sz="2200" b="1" dirty="0" smtClean="0">
                <a:latin typeface="Times New Roman" pitchFamily="18" charset="0"/>
                <a:cs typeface="Times New Roman" pitchFamily="18" charset="0"/>
              </a:rPr>
              <a:t>, оны </a:t>
            </a:r>
            <a:r>
              <a:rPr lang="ru-RU" sz="2200" b="1" dirty="0" err="1" smtClean="0">
                <a:latin typeface="Times New Roman" pitchFamily="18" charset="0"/>
                <a:cs typeface="Times New Roman" pitchFamily="18" charset="0"/>
              </a:rPr>
              <a:t>оттегімен</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байытылады</a:t>
            </a:r>
            <a:r>
              <a:rPr lang="ru-RU" sz="2200" b="1" dirty="0" smtClean="0">
                <a:latin typeface="Times New Roman" pitchFamily="18" charset="0"/>
                <a:cs typeface="Times New Roman" pitchFamily="18" charset="0"/>
              </a:rPr>
              <a:t> да </a:t>
            </a:r>
            <a:r>
              <a:rPr lang="ru-RU" sz="2200" b="1" dirty="0" err="1" smtClean="0">
                <a:latin typeface="Times New Roman" pitchFamily="18" charset="0"/>
                <a:cs typeface="Times New Roman" pitchFamily="18" charset="0"/>
              </a:rPr>
              <a:t>қайтадан</a:t>
            </a:r>
            <a:endParaRPr lang="ru-RU" sz="2200" b="1" dirty="0" smtClean="0">
              <a:latin typeface="Times New Roman" pitchFamily="18" charset="0"/>
              <a:cs typeface="Times New Roman" pitchFamily="18" charset="0"/>
            </a:endParaRPr>
          </a:p>
          <a:p>
            <a:pPr algn="just">
              <a:buNone/>
            </a:pPr>
            <a:r>
              <a:rPr lang="ru-RU" sz="2200" b="1" dirty="0" err="1" smtClean="0">
                <a:latin typeface="Times New Roman" pitchFamily="18" charset="0"/>
                <a:cs typeface="Times New Roman" pitchFamily="18" charset="0"/>
              </a:rPr>
              <a:t>жүрекке келеді</a:t>
            </a:r>
            <a:r>
              <a:rPr lang="ru-RU" sz="2200" b="1" dirty="0" smtClean="0">
                <a:latin typeface="Times New Roman" pitchFamily="18" charset="0"/>
                <a:cs typeface="Times New Roman" pitchFamily="18" charset="0"/>
              </a:rPr>
              <a:t>. </a:t>
            </a:r>
          </a:p>
          <a:p>
            <a:pPr algn="just">
              <a:buNone/>
            </a:pPr>
            <a:r>
              <a:rPr lang="ru-RU" sz="2200" b="1" dirty="0" err="1" smtClean="0">
                <a:latin typeface="Times New Roman" pitchFamily="18" charset="0"/>
                <a:cs typeface="Times New Roman" pitchFamily="18" charset="0"/>
              </a:rPr>
              <a:t>Бұл қанайналым шеңберін кейде</a:t>
            </a:r>
            <a:r>
              <a:rPr lang="ru-RU" sz="2200" b="1" dirty="0" smtClean="0">
                <a:latin typeface="Times New Roman" pitchFamily="18" charset="0"/>
                <a:cs typeface="Times New Roman" pitchFamily="18" charset="0"/>
              </a:rPr>
              <a:t> </a:t>
            </a:r>
            <a:r>
              <a:rPr lang="ru-RU" sz="2200" b="1" i="1" dirty="0" err="1" smtClean="0">
                <a:solidFill>
                  <a:srgbClr val="C00000"/>
                </a:solidFill>
                <a:latin typeface="Times New Roman" pitchFamily="18" charset="0"/>
                <a:cs typeface="Times New Roman" pitchFamily="18" charset="0"/>
              </a:rPr>
              <a:t>өкпелік шеңбер </a:t>
            </a:r>
            <a:r>
              <a:rPr lang="ru-RU" sz="2200" b="1" dirty="0" err="1" smtClean="0">
                <a:latin typeface="Times New Roman" pitchFamily="18" charset="0"/>
                <a:cs typeface="Times New Roman" pitchFamily="18" charset="0"/>
              </a:rPr>
              <a:t>деп</a:t>
            </a:r>
            <a:r>
              <a:rPr lang="ru-RU" sz="2200" b="1" dirty="0" smtClean="0">
                <a:latin typeface="Times New Roman" pitchFamily="18" charset="0"/>
                <a:cs typeface="Times New Roman" pitchFamily="18" charset="0"/>
              </a:rPr>
              <a:t> те</a:t>
            </a:r>
          </a:p>
          <a:p>
            <a:pPr algn="just">
              <a:buNone/>
            </a:pPr>
            <a:r>
              <a:rPr lang="ru-RU" sz="2200" b="1" dirty="0" err="1" smtClean="0">
                <a:latin typeface="Times New Roman" pitchFamily="18" charset="0"/>
                <a:cs typeface="Times New Roman" pitchFamily="18" charset="0"/>
              </a:rPr>
              <a:t>атайды</a:t>
            </a:r>
            <a:r>
              <a:rPr lang="ru-RU"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cxnSp>
        <p:nvCxnSpPr>
          <p:cNvPr id="6" name="Прямая со стрелкой 5"/>
          <p:cNvCxnSpPr/>
          <p:nvPr/>
        </p:nvCxnSpPr>
        <p:spPr>
          <a:xfrm rot="5400000">
            <a:off x="4179885" y="2320917"/>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rot="5400000">
            <a:off x="4163218" y="2980526"/>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7239000" cy="1143000"/>
          </a:xfrm>
        </p:spPr>
        <p:txBody>
          <a:bodyPr/>
          <a:lstStyle/>
          <a:p>
            <a:r>
              <a:rPr lang="kk-KZ" dirty="0" smtClean="0"/>
              <a:t>        </a:t>
            </a:r>
            <a:r>
              <a:rPr lang="kk-KZ" sz="5400" dirty="0" smtClean="0">
                <a:latin typeface="Times New Roman" pitchFamily="18" charset="0"/>
                <a:cs typeface="Times New Roman" pitchFamily="18" charset="0"/>
              </a:rPr>
              <a:t>қорытынды</a:t>
            </a:r>
            <a:endParaRPr lang="ru-RU" sz="5400"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142984"/>
            <a:ext cx="7643866" cy="5500726"/>
          </a:xfrm>
        </p:spPr>
        <p:txBody>
          <a:bodyPr>
            <a:normAutofit fontScale="70000" lnSpcReduction="20000"/>
          </a:bodyPr>
          <a:lstStyle/>
          <a:p>
            <a:pPr algn="just"/>
            <a:r>
              <a:rPr lang="kk-KZ" dirty="0" smtClean="0">
                <a:latin typeface="Times New Roman" pitchFamily="18" charset="0"/>
                <a:cs typeface="Times New Roman" pitchFamily="18" charset="0"/>
              </a:rPr>
              <a:t> Сонымен, </a:t>
            </a:r>
            <a:r>
              <a:rPr lang="ru-RU" b="1" dirty="0" err="1" smtClean="0">
                <a:latin typeface="Times New Roman" pitchFamily="18" charset="0"/>
                <a:cs typeface="Times New Roman" pitchFamily="18" charset="0"/>
              </a:rPr>
              <a:t>қан айналым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жүйесі-</a:t>
            </a:r>
            <a:r>
              <a:rPr lang="ru-RU" dirty="0" err="1" smtClean="0">
                <a:latin typeface="Times New Roman" pitchFamily="18" charset="0"/>
                <a:cs typeface="Times New Roman" pitchFamily="18" charset="0"/>
              </a:rPr>
              <a:t>денедегі қан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гемолимфаның үздіксіз қозғалысын қамтамасыз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қуыстардың жүйесі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өзіне тән физиологиялық қызметтерді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ғана жағдайда -тоқтаусыз айналымда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болғанда атқарады.</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оның қан тамырларымен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толассыз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ағуы 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 мүшелерінің қызметіне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Сондықтан барлық мүшелер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әрекеті 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 мүшелерінің қызметіне тікелей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жүйесін организмде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сорап</a:t>
            </a:r>
            <a:r>
              <a:rPr lang="ru-RU" dirty="0" smtClean="0">
                <a:latin typeface="Times New Roman" pitchFamily="18" charset="0"/>
                <a:cs typeface="Times New Roman" pitchFamily="18" charset="0"/>
              </a:rPr>
              <a:t> (насос) </a:t>
            </a:r>
            <a:r>
              <a:rPr lang="ru-RU" dirty="0" err="1" smtClean="0">
                <a:latin typeface="Times New Roman" pitchFamily="18" charset="0"/>
                <a:cs typeface="Times New Roman" pitchFamily="18" charset="0"/>
              </a:rPr>
              <a:t>қызметін атқаратын жүрек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қан тамырлары</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артериялар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қызыл тамырлар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 тамырлар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капиллярлар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қыл тамырлар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Қанды жүректен ұлпалар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мүшелерге тарататын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артериялар</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олардан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жүрекке 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тамырларды</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веналар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Ұлпалар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мүшелерде жіңішке артериолалар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венулалар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бір-бірімен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капиллярлар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жалғасады</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Барлық омырқалыларда 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 тұйық жүйе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үлкен (жүйелік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(тыныстық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шеңберлерінен түрады.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жүйесінің сол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қарыншадан қолқамен басталып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оң жүрекшеде қос қуыс венамен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аяқталған бөлігін үлкен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жуйелік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айналым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шеңберідеп атайды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Жүректен басталған қолқа </a:t>
            </a:r>
            <a:r>
              <a:rPr lang="ru-RU" dirty="0" smtClean="0">
                <a:latin typeface="Times New Roman" pitchFamily="18" charset="0"/>
                <a:cs typeface="Times New Roman" pitchFamily="18" charset="0"/>
              </a:rPr>
              <a:t>артерия </a:t>
            </a:r>
            <a:r>
              <a:rPr lang="ru-RU" dirty="0" err="1" smtClean="0">
                <a:latin typeface="Times New Roman" pitchFamily="18" charset="0"/>
                <a:cs typeface="Times New Roman" pitchFamily="18" charset="0"/>
              </a:rPr>
              <a:t>тамырларына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тармақталакеліп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ұсақ тамырларға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артериолалар</a:t>
            </a:r>
            <a:r>
              <a:rPr lang="ru-RU" dirty="0" smtClean="0">
                <a:latin typeface="Times New Roman" pitchFamily="18" charset="0"/>
                <a:cs typeface="Times New Roman" pitchFamily="18" charset="0"/>
              </a:rPr>
              <a:t> мен тек </a:t>
            </a:r>
            <a:r>
              <a:rPr lang="ru-RU" dirty="0" err="1" smtClean="0">
                <a:latin typeface="Times New Roman" pitchFamily="18" charset="0"/>
                <a:cs typeface="Times New Roman" pitchFamily="18" charset="0"/>
              </a:rPr>
              <a:t>микроскоппен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ғана көрінетін капиллярлар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Капиллярға келген</a:t>
            </a:r>
            <a:r>
              <a:rPr lang="ru-RU" dirty="0" smtClean="0">
                <a:latin typeface="Times New Roman" pitchFamily="18" charset="0"/>
                <a:cs typeface="Times New Roman" pitchFamily="18" charset="0"/>
              </a:rPr>
              <a:t> артерия </a:t>
            </a:r>
            <a:r>
              <a:rPr lang="ru-RU" dirty="0" err="1" smtClean="0">
                <a:latin typeface="Times New Roman" pitchFamily="18" charset="0"/>
                <a:cs typeface="Times New Roman" pitchFamily="18" charset="0"/>
              </a:rPr>
              <a:t>қаны өзінің құрамындағы оттегіні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Ұлпалар береді</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ұлпаларда түзілген көмір қышқылгазды сіңіріп, </a:t>
            </a:r>
            <a:r>
              <a:rPr lang="ru-RU" dirty="0" smtClean="0">
                <a:latin typeface="Times New Roman" pitchFamily="18" charset="0"/>
                <a:cs typeface="Times New Roman" pitchFamily="18" charset="0"/>
              </a:rPr>
              <a:t>вена </a:t>
            </a:r>
            <a:r>
              <a:rPr lang="ru-RU" dirty="0" err="1" smtClean="0">
                <a:latin typeface="Times New Roman" pitchFamily="18" charset="0"/>
                <a:cs typeface="Times New Roman" pitchFamily="18" charset="0"/>
              </a:rPr>
              <a:t>қанына айналады</a:t>
            </a:r>
            <a:r>
              <a:rPr lang="ru-RU"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Пайдаланылған әдебиеттер:</a:t>
            </a:r>
            <a:endParaRPr lang="ru-RU" dirty="0"/>
          </a:p>
        </p:txBody>
      </p:sp>
      <p:sp>
        <p:nvSpPr>
          <p:cNvPr id="3" name="Содержимое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514350" indent="-514350">
              <a:buNone/>
            </a:pPr>
            <a:r>
              <a:rPr lang="kk-KZ" dirty="0" smtClean="0">
                <a:latin typeface="Times New Roman" pitchFamily="18" charset="0"/>
                <a:cs typeface="Times New Roman" pitchFamily="18" charset="0"/>
              </a:rPr>
              <a:t>Бират Көшенов “Медициналық биофизика”</a:t>
            </a: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/Оқулық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a:t>
            </a:r>
            <a:r>
              <a:rPr lang="kk-K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2009</a:t>
            </a:r>
          </a:p>
          <a:p>
            <a:pPr marL="514350" indent="-514350">
              <a:buNone/>
            </a:pPr>
            <a:r>
              <a:rPr lang="ru-RU" dirty="0" smtClean="0">
                <a:latin typeface="Times New Roman" pitchFamily="18" charset="0"/>
                <a:cs typeface="Times New Roman" pitchFamily="18" charset="0"/>
              </a:rPr>
              <a:t>Антонов В.Ф., Черныш А.М. и др. «Биофизика. Учебник для ВУЗов.» Издательство: </a:t>
            </a:r>
            <a:r>
              <a:rPr lang="ru-RU" dirty="0" err="1" smtClean="0">
                <a:latin typeface="Times New Roman" pitchFamily="18" charset="0"/>
                <a:cs typeface="Times New Roman" pitchFamily="18" charset="0"/>
              </a:rPr>
              <a:t>Владос</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2000</a:t>
            </a:r>
            <a:endParaRPr lang="en-US" dirty="0" smtClean="0">
              <a:latin typeface="Times New Roman" pitchFamily="18" charset="0"/>
              <a:cs typeface="Times New Roman" pitchFamily="18" charset="0"/>
            </a:endParaRPr>
          </a:p>
          <a:p>
            <a:pPr marL="514350" indent="-514350" algn="just">
              <a:buNone/>
            </a:pPr>
            <a:r>
              <a:rPr lang="ru-RU" dirty="0" smtClean="0">
                <a:latin typeface="Times New Roman" pitchFamily="18" charset="0"/>
                <a:cs typeface="Times New Roman" pitchFamily="18" charset="0"/>
              </a:rPr>
              <a:t>Цитология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гистология. </a:t>
            </a:r>
            <a:r>
              <a:rPr lang="ru-RU" dirty="0" err="1" smtClean="0">
                <a:latin typeface="Times New Roman" pitchFamily="18" charset="0"/>
                <a:cs typeface="Times New Roman" pitchFamily="18" charset="0"/>
              </a:rPr>
              <a:t>Оқу құралы.</a:t>
            </a:r>
            <a:r>
              <a:rPr lang="ru-RU" dirty="0" smtClean="0">
                <a:latin typeface="Times New Roman" pitchFamily="18" charset="0"/>
                <a:cs typeface="Times New Roman" pitchFamily="18" charset="0"/>
              </a:rPr>
              <a:t> Сапаров Қ.Ә. — </a:t>
            </a:r>
            <a:r>
              <a:rPr lang="ru-RU" dirty="0" err="1" smtClean="0">
                <a:latin typeface="Times New Roman" pitchFamily="18" charset="0"/>
                <a:cs typeface="Times New Roman" pitchFamily="18" charset="0"/>
              </a:rPr>
              <a:t>Алматы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Қазақ университеті</a:t>
            </a:r>
            <a:r>
              <a:rPr lang="ru-RU" dirty="0" smtClean="0">
                <a:latin typeface="Times New Roman" pitchFamily="18" charset="0"/>
                <a:cs typeface="Times New Roman" pitchFamily="18" charset="0"/>
              </a:rPr>
              <a:t>, 2009. — 128 бет. </a:t>
            </a:r>
            <a:r>
              <a:rPr lang="en-US" dirty="0" smtClean="0">
                <a:latin typeface="Times New Roman" pitchFamily="18" charset="0"/>
                <a:cs typeface="Times New Roman" pitchFamily="18" charset="0"/>
              </a:rPr>
              <a:t>ISBN 978-601-247-057-4</a:t>
            </a:r>
            <a:endParaRPr lang="kk-KZ" dirty="0" smtClean="0">
              <a:latin typeface="Times New Roman" pitchFamily="18" charset="0"/>
              <a:cs typeface="Times New Roman" pitchFamily="18" charset="0"/>
            </a:endParaRPr>
          </a:p>
          <a:p>
            <a:pPr marL="514350" indent="-514350" algn="just">
              <a:buNone/>
            </a:pPr>
            <a:r>
              <a:rPr lang="kk-KZ" dirty="0" smtClean="0">
                <a:latin typeface="Times New Roman" pitchFamily="18" charset="0"/>
                <a:cs typeface="Times New Roman" pitchFamily="18" charset="0"/>
              </a:rPr>
              <a:t>Рақышев А.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Адам анатомиясы</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2- том, Алматы 2004 </a:t>
            </a:r>
            <a:endParaRPr lang="en-US" dirty="0" smtClean="0">
              <a:latin typeface="Times New Roman" pitchFamily="18" charset="0"/>
              <a:cs typeface="Times New Roman" pitchFamily="18" charset="0"/>
            </a:endParaRPr>
          </a:p>
          <a:p>
            <a:pPr marL="514350" indent="-514350">
              <a:buNone/>
            </a:pPr>
            <a:r>
              <a:rPr lang="ru-RU" dirty="0" smtClean="0">
                <a:latin typeface="Times New Roman" pitchFamily="18" charset="0"/>
                <a:cs typeface="Times New Roman" pitchFamily="18" charset="0"/>
              </a:rPr>
              <a:t>Интернет </a:t>
            </a:r>
            <a:r>
              <a:rPr lang="ru-RU" dirty="0" err="1" smtClean="0">
                <a:latin typeface="Times New Roman" pitchFamily="18" charset="0"/>
                <a:cs typeface="Times New Roman" pitchFamily="18" charset="0"/>
              </a:rPr>
              <a:t>ресурстары</a:t>
            </a:r>
            <a:r>
              <a:rPr lang="kk-KZ" dirty="0" smtClean="0">
                <a:latin typeface="Times New Roman" pitchFamily="18" charset="0"/>
                <a:cs typeface="Times New Roman" pitchFamily="18" charset="0"/>
              </a:rPr>
              <a:t>:</a:t>
            </a:r>
          </a:p>
          <a:p>
            <a:pPr marL="514350" indent="-514350">
              <a:buNone/>
            </a:pPr>
            <a:r>
              <a:rPr lang="en-US" dirty="0" smtClean="0">
                <a:latin typeface="Times New Roman" pitchFamily="18" charset="0"/>
                <a:cs typeface="Times New Roman" pitchFamily="18" charset="0"/>
              </a:rPr>
              <a:t>kursik.kz/page/20</a:t>
            </a:r>
            <a:endParaRPr lang="kk-KZ"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ru.wikipedia.org/wiki/</a:t>
            </a:r>
            <a:r>
              <a:rPr lang="ru-RU" dirty="0" smtClean="0">
                <a:latin typeface="Times New Roman" pitchFamily="18" charset="0"/>
                <a:cs typeface="Times New Roman" pitchFamily="18" charset="0"/>
              </a:rPr>
              <a:t>Гемодинамика </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0.jpg"/>
          <p:cNvPicPr>
            <a:picLocks noGrp="1" noChangeAspect="1"/>
          </p:cNvPicPr>
          <p:nvPr>
            <p:ph idx="1"/>
          </p:nvPr>
        </p:nvPicPr>
        <p:blipFill>
          <a:blip r:embed="rId2"/>
          <a:stretch>
            <a:fillRect/>
          </a:stretch>
        </p:blipFill>
        <p:spPr>
          <a:xfrm>
            <a:off x="0" y="0"/>
            <a:ext cx="9144000" cy="6876288"/>
          </a:xfrm>
        </p:spPr>
      </p:pic>
      <p:sp>
        <p:nvSpPr>
          <p:cNvPr id="6" name="Прямоугольник 5"/>
          <p:cNvSpPr/>
          <p:nvPr/>
        </p:nvSpPr>
        <p:spPr>
          <a:xfrm>
            <a:off x="3071802" y="2643182"/>
            <a:ext cx="657226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НАЗАРЛАРЫҢЫЗҒА РАХМЕТ !!!</a:t>
            </a:r>
            <a:endParaRPr lang="ru-RU"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ct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ramki-vsem.ru/fon/rozovyj-fon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0034" y="1285860"/>
            <a:ext cx="8229600" cy="5143536"/>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a:lnSpc>
                <a:spcPct val="120000"/>
              </a:lnSpc>
            </a:pPr>
            <a:r>
              <a:rPr lang="ru-RU" b="1" dirty="0" err="1" smtClean="0">
                <a:latin typeface="Times New Roman" pitchFamily="18" charset="0"/>
                <a:cs typeface="Times New Roman" pitchFamily="18" charset="0"/>
              </a:rPr>
              <a:t>Қан айналу</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жүйесі</a:t>
            </a:r>
            <a:r>
              <a:rPr lang="ru-RU" dirty="0" err="1">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 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гемолимфаның үздіксіз қозғалысын қамтамасыз ететін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тамырлар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қуыстардың жүйесі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Көптеген омыртқасыз жәндіктерде қанайналым жүйесі тұйықталмаған, яғни қан тамырларының аралықтарында қан құйылатын саңылаулы қуыстар болады</a:t>
            </a:r>
            <a:r>
              <a:rPr lang="ru-RU" dirty="0">
                <a:latin typeface="Times New Roman" pitchFamily="18" charset="0"/>
                <a:cs typeface="Times New Roman" pitchFamily="18" charset="0"/>
              </a:rPr>
              <a:t>. Адам мен </a:t>
            </a:r>
            <a:r>
              <a:rPr lang="ru-RU" dirty="0" err="1">
                <a:latin typeface="Times New Roman" pitchFamily="18" charset="0"/>
                <a:cs typeface="Times New Roman" pitchFamily="18" charset="0"/>
              </a:rPr>
              <a:t>барлық омыртқалы жануарларда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кейбір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 сатыдағы омыртқасыз жәндіктерде қанайналым жүйесі тұйықталған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яғни қан </a:t>
            </a:r>
            <a:r>
              <a:rPr lang="ru-RU" dirty="0">
                <a:latin typeface="Times New Roman" pitchFamily="18" charset="0"/>
                <a:cs typeface="Times New Roman" pitchFamily="18" charset="0"/>
              </a:rPr>
              <a:t>тек </a:t>
            </a:r>
            <a:r>
              <a:rPr lang="ru-RU" dirty="0" err="1">
                <a:latin typeface="Times New Roman" pitchFamily="18" charset="0"/>
                <a:cs typeface="Times New Roman" pitchFamily="18" charset="0"/>
              </a:rPr>
              <a:t>бір-бірімен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 байланысып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жалғасып жатқан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қан тамырлары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 ғана қозғалады</a:t>
            </a:r>
            <a:r>
              <a:rPr lang="ru-RU" dirty="0">
                <a:latin typeface="Times New Roman" pitchFamily="18" charset="0"/>
                <a:cs typeface="Times New Roman" pitchFamily="18" charset="0"/>
              </a:rPr>
              <a:t>.</a:t>
            </a:r>
          </a:p>
        </p:txBody>
      </p:sp>
      <p:sp>
        <p:nvSpPr>
          <p:cNvPr id="4" name="Прямоугольник 3"/>
          <p:cNvSpPr/>
          <p:nvPr/>
        </p:nvSpPr>
        <p:spPr>
          <a:xfrm>
            <a:off x="500034" y="214290"/>
            <a:ext cx="8215370" cy="101566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kk-KZ" sz="6000" b="1" dirty="0" smtClean="0">
                <a:solidFill>
                  <a:srgbClr val="FF0000"/>
                </a:solidFill>
                <a:latin typeface="Times New Roman" pitchFamily="18" charset="0"/>
                <a:cs typeface="Times New Roman" pitchFamily="18" charset="0"/>
              </a:rPr>
              <a:t>   Қан айналу жүйесі</a:t>
            </a:r>
            <a:endParaRPr lang="ru-RU" sz="6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mki-vsem.ru/fon/rozovyj-fon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dirty="0" err="1" smtClean="0">
                <a:solidFill>
                  <a:schemeClr val="bg1"/>
                </a:solidFill>
                <a:latin typeface="Times New Roman" pitchFamily="18" charset="0"/>
                <a:cs typeface="Times New Roman" pitchFamily="18" charset="0"/>
              </a:rPr>
              <a:t>Қан</a:t>
            </a:r>
            <a:r>
              <a:rPr lang="en-US"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айналым</a:t>
            </a:r>
            <a:r>
              <a:rPr lang="en-US" b="1" dirty="0" smtClean="0">
                <a:solidFill>
                  <a:schemeClr val="bg1"/>
                </a:solidFill>
                <a:latin typeface="Times New Roman" pitchFamily="18" charset="0"/>
                <a:cs typeface="Times New Roman" pitchFamily="18" charset="0"/>
              </a:rPr>
              <a:t> </a:t>
            </a:r>
            <a:r>
              <a:rPr lang="kk-KZ" b="1" dirty="0" smtClean="0">
                <a:solidFill>
                  <a:schemeClr val="bg1"/>
                </a:solidFill>
                <a:latin typeface="Times New Roman" pitchFamily="18" charset="0"/>
                <a:cs typeface="Times New Roman" pitchFamily="18" charset="0"/>
              </a:rPr>
              <a:t>жүйесінің</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қызметі</a:t>
            </a:r>
            <a:r>
              <a:rPr lang="ru-RU" dirty="0" smtClean="0"/>
              <a:t/>
            </a:r>
            <a:br>
              <a:rPr lang="ru-RU" dirty="0" smtClean="0"/>
            </a:br>
            <a:endParaRPr lang="ru-RU" dirty="0"/>
          </a:p>
        </p:txBody>
      </p:sp>
      <p:sp>
        <p:nvSpPr>
          <p:cNvPr id="3" name="Содержимое 2"/>
          <p:cNvSpPr>
            <a:spLocks noGrp="1"/>
          </p:cNvSpPr>
          <p:nvPr>
            <p:ph idx="1"/>
          </p:nvPr>
        </p:nvSpPr>
        <p:spPr>
          <a:xfrm>
            <a:off x="500034" y="1285860"/>
            <a:ext cx="8229600" cy="45259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ru-RU" dirty="0" err="1">
                <a:latin typeface="Times New Roman" pitchFamily="18" charset="0"/>
                <a:cs typeface="Times New Roman" pitchFamily="18" charset="0"/>
              </a:rPr>
              <a:t>Т</a:t>
            </a:r>
            <a:r>
              <a:rPr lang="ru-RU" dirty="0" err="1" smtClean="0">
                <a:latin typeface="Times New Roman" pitchFamily="18" charset="0"/>
                <a:cs typeface="Times New Roman" pitchFamily="18" charset="0"/>
              </a:rPr>
              <a:t>асымалдау</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(қан тамырларын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ағып, </a:t>
            </a:r>
            <a:r>
              <a:rPr lang="ru-RU" dirty="0">
                <a:latin typeface="Times New Roman" pitchFamily="18" charset="0"/>
                <a:cs typeface="Times New Roman" pitchFamily="18" charset="0"/>
              </a:rPr>
              <a:t>организм </a:t>
            </a:r>
            <a:r>
              <a:rPr lang="ru-RU" dirty="0" err="1">
                <a:latin typeface="Times New Roman" pitchFamily="18" charset="0"/>
                <a:cs typeface="Times New Roman" pitchFamily="18" charset="0"/>
              </a:rPr>
              <a:t>үшін көптеген қызмет атқарады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оттекті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жасушаларға тасып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көмірқышқыл газын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мүшелеріне жеткізеді</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Терморегуляторлық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организмдегі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жылуды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таратады</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Қорғаныш </a:t>
            </a:r>
            <a:r>
              <a:rPr lang="ru-RU" dirty="0" err="1">
                <a:latin typeface="Times New Roman" pitchFamily="18" charset="0"/>
                <a:cs typeface="Times New Roman" pitchFamily="18" charset="0"/>
              </a:rPr>
              <a:t>(қанды лейкоциттер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нәруыз плазмасымен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қамтамасыз етеді</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Гуморальды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реттелу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гормондарды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басқа биологиялық заттарды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тасымалдау</a:t>
            </a:r>
            <a:r>
              <a:rPr lang="ru-RU" dirty="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ramki-vsem.ru/fonypink/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71472" y="857232"/>
            <a:ext cx="8186766"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ru-RU" b="1" dirty="0" err="1" smtClean="0">
                <a:solidFill>
                  <a:schemeClr val="tx1"/>
                </a:solidFill>
                <a:latin typeface="Times New Roman" pitchFamily="18" charset="0"/>
                <a:cs typeface="Times New Roman" pitchFamily="18" charset="0"/>
              </a:rPr>
              <a:t>Қан айналым</a:t>
            </a: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жүйесінің құрамы</a:t>
            </a:r>
            <a:r>
              <a:rPr lang="ru-RU" dirty="0" smtClean="0"/>
              <a:t/>
            </a:r>
            <a:br>
              <a:rPr lang="ru-RU" dirty="0" smtClean="0"/>
            </a:br>
            <a:endParaRPr lang="ru-RU" b="1" dirty="0"/>
          </a:p>
        </p:txBody>
      </p:sp>
      <p:sp>
        <p:nvSpPr>
          <p:cNvPr id="3" name="Содержимое 2"/>
          <p:cNvSpPr>
            <a:spLocks noGrp="1"/>
          </p:cNvSpPr>
          <p:nvPr>
            <p:ph idx="1"/>
          </p:nvPr>
        </p:nvSpPr>
        <p:spPr>
          <a:xfrm>
            <a:off x="500034" y="2000240"/>
            <a:ext cx="8229600" cy="4214842"/>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ru-RU" i="1" dirty="0" err="1" smtClean="0">
                <a:latin typeface="Times New Roman" pitchFamily="18" charset="0"/>
                <a:cs typeface="Times New Roman" pitchFamily="18" charset="0"/>
              </a:rPr>
              <a:t>Қан </a:t>
            </a:r>
            <a:r>
              <a:rPr lang="ru-RU" i="1" dirty="0" err="1">
                <a:latin typeface="Times New Roman" pitchFamily="18" charset="0"/>
                <a:cs typeface="Times New Roman" pitchFamily="18" charset="0"/>
              </a:rPr>
              <a:t>тамырлары</a:t>
            </a:r>
            <a:r>
              <a:rPr lang="ru-RU" dirty="0">
                <a:latin typeface="Times New Roman" pitchFamily="18" charset="0"/>
                <a:cs typeface="Times New Roman" pitchFamily="18" charset="0"/>
              </a:rPr>
              <a:t> (лат. </a:t>
            </a:r>
            <a:r>
              <a:rPr lang="en-US" i="1" dirty="0" err="1">
                <a:latin typeface="Times New Roman" pitchFamily="18" charset="0"/>
                <a:cs typeface="Times New Roman" pitchFamily="18" charset="0"/>
              </a:rPr>
              <a:t>vasa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sanguinea</a:t>
            </a:r>
            <a:r>
              <a:rPr lang="en-US" dirty="0">
                <a:latin typeface="Times New Roman" pitchFamily="18" charset="0"/>
                <a:cs typeface="Times New Roman" pitchFamily="18" charset="0"/>
              </a:rPr>
              <a:t>) — </a:t>
            </a:r>
            <a:r>
              <a:rPr lang="ru-RU" dirty="0" err="1">
                <a:latin typeface="Times New Roman" pitchFamily="18" charset="0"/>
                <a:cs typeface="Times New Roman" pitchFamily="18" charset="0"/>
              </a:rPr>
              <a:t>адам</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жануарлар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организмінің жүрек-тамырлар жүйесіне жататын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қабырғасы серпімді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түтікше мүшелер</a:t>
            </a:r>
            <a:r>
              <a:rPr lang="ru-RU" dirty="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a:t>
            </a:r>
            <a:r>
              <a:rPr lang="ru-RU" dirty="0" err="1">
                <a:latin typeface="Times New Roman" pitchFamily="18" charset="0"/>
                <a:cs typeface="Times New Roman" pitchFamily="18" charset="0"/>
              </a:rPr>
              <a:t>тамырлары</a:t>
            </a:r>
            <a:r>
              <a:rPr lang="ru-RU" dirty="0">
                <a:latin typeface="Times New Roman" pitchFamily="18" charset="0"/>
                <a:cs typeface="Times New Roman" pitchFamily="18" charset="0"/>
              </a:rPr>
              <a:t>:</a:t>
            </a:r>
          </a:p>
          <a:p>
            <a:r>
              <a:rPr lang="ru-RU" dirty="0" err="1" smtClean="0">
                <a:latin typeface="Times New Roman" pitchFamily="18" charset="0"/>
                <a:cs typeface="Times New Roman" pitchFamily="18" charset="0"/>
              </a:rPr>
              <a:t>Қанды </a:t>
            </a:r>
            <a:r>
              <a:rPr lang="ru-RU" dirty="0" err="1">
                <a:latin typeface="Times New Roman" pitchFamily="18" charset="0"/>
                <a:cs typeface="Times New Roman" pitchFamily="18" charset="0"/>
              </a:rPr>
              <a:t>жүректен 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шығып, организмге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тасымалдайтын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қызыл тамырларға </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артерияларға</a:t>
            </a:r>
            <a:r>
              <a:rPr lang="ru-RU" dirty="0" err="1">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err="1" smtClean="0">
                <a:latin typeface="Times New Roman" pitchFamily="18" charset="0"/>
                <a:cs typeface="Times New Roman" pitchFamily="18" charset="0"/>
              </a:rPr>
              <a:t>Қанды </a:t>
            </a:r>
            <a:r>
              <a:rPr lang="ru-RU" dirty="0" err="1">
                <a:latin typeface="Times New Roman" pitchFamily="18" charset="0"/>
                <a:cs typeface="Times New Roman" pitchFamily="18" charset="0"/>
              </a:rPr>
              <a:t>организмнен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жүрекке 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көк тамырларға </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веналарға</a:t>
            </a:r>
            <a:r>
              <a:rPr lang="ru-RU" dirty="0" err="1">
                <a:latin typeface="Times New Roman" pitchFamily="18" charset="0"/>
                <a:cs typeface="Times New Roman" pitchFamily="18" charset="0"/>
              </a:rPr>
              <a:t> және</a:t>
            </a:r>
            <a:endParaRPr lang="ru-RU" dirty="0">
              <a:latin typeface="Times New Roman" pitchFamily="18" charset="0"/>
              <a:cs typeface="Times New Roman" pitchFamily="18" charset="0"/>
            </a:endParaRPr>
          </a:p>
          <a:p>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өзара байланыстырып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организмдегі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жасушалық және ұлпалық деңгейде үздіксіз жүретін зат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алмасу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қамтамасыз ететін</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микроайналым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арнасының қан тамырларына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(қызыл тамырша</a:t>
            </a:r>
            <a:r>
              <a:rPr lang="ru-RU" dirty="0">
                <a:latin typeface="Times New Roman" pitchFamily="18" charset="0"/>
                <a:cs typeface="Times New Roman" pitchFamily="18" charset="0"/>
              </a:rPr>
              <a:t> — </a:t>
            </a:r>
            <a:r>
              <a:rPr lang="ru-RU" b="1" dirty="0" err="1">
                <a:latin typeface="Times New Roman" pitchFamily="18" charset="0"/>
                <a:cs typeface="Times New Roman" pitchFamily="18" charset="0"/>
              </a:rPr>
              <a:t>артериола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қылтамыр </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капилляр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көк тамырша</a:t>
            </a:r>
            <a:r>
              <a:rPr lang="ru-RU" dirty="0">
                <a:latin typeface="Times New Roman" pitchFamily="18" charset="0"/>
                <a:cs typeface="Times New Roman" pitchFamily="18" charset="0"/>
              </a:rPr>
              <a:t> — </a:t>
            </a:r>
            <a:r>
              <a:rPr lang="ru-RU" b="1" dirty="0" err="1">
                <a:latin typeface="Times New Roman" pitchFamily="18" charset="0"/>
                <a:cs typeface="Times New Roman" pitchFamily="18" charset="0"/>
              </a:rPr>
              <a:t>венула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бөлінеді.</a:t>
            </a:r>
            <a:endParaRPr lang="ru-RU"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6231971.jpg"/>
          <p:cNvPicPr>
            <a:picLocks noGrp="1" noChangeAspect="1"/>
          </p:cNvPicPr>
          <p:nvPr>
            <p:ph idx="1"/>
          </p:nvPr>
        </p:nvPicPr>
        <p:blipFill>
          <a:blip r:embed="rId2"/>
          <a:stretch>
            <a:fillRect/>
          </a:stretch>
        </p:blipFill>
        <p:spPr>
          <a:xfrm>
            <a:off x="0" y="-1"/>
            <a:ext cx="9144000" cy="6915173"/>
          </a:xfrm>
          <a:prstGeom prst="rect">
            <a:avLst/>
          </a:prstGeom>
          <a:ln>
            <a:noFill/>
          </a:ln>
          <a:effectLst>
            <a:outerShdw blurRad="292100" dist="139700" dir="2700000" algn="tl" rotWithShape="0">
              <a:srgbClr val="333333">
                <a:alpha val="65000"/>
              </a:srgbClr>
            </a:outerShdw>
          </a:effectLst>
        </p:spPr>
      </p:pic>
      <p:pic>
        <p:nvPicPr>
          <p:cNvPr id="16386" name="Picture 2" descr="Картинки по запросу эмбрион 3 неделя"/>
          <p:cNvPicPr>
            <a:picLocks noChangeAspect="1" noChangeArrowheads="1"/>
          </p:cNvPicPr>
          <p:nvPr/>
        </p:nvPicPr>
        <p:blipFill>
          <a:blip r:embed="rId3"/>
          <a:srcRect/>
          <a:stretch>
            <a:fillRect/>
          </a:stretch>
        </p:blipFill>
        <p:spPr bwMode="auto">
          <a:xfrm>
            <a:off x="5072066" y="428604"/>
            <a:ext cx="2366590" cy="2357454"/>
          </a:xfrm>
          <a:prstGeom prst="rect">
            <a:avLst/>
          </a:prstGeom>
          <a:ln>
            <a:noFill/>
          </a:ln>
          <a:effectLst>
            <a:softEdge rad="112500"/>
          </a:effectLst>
        </p:spPr>
      </p:pic>
      <p:sp>
        <p:nvSpPr>
          <p:cNvPr id="8" name="TextBox 7"/>
          <p:cNvSpPr txBox="1"/>
          <p:nvPr/>
        </p:nvSpPr>
        <p:spPr>
          <a:xfrm>
            <a:off x="5072034" y="2714620"/>
            <a:ext cx="4071966"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3 апталық эмбрион</a:t>
            </a:r>
            <a:endParaRPr lang="ru-RU" sz="2400" dirty="0">
              <a:latin typeface="Times New Roman" pitchFamily="18" charset="0"/>
              <a:cs typeface="Times New Roman" pitchFamily="18" charset="0"/>
            </a:endParaRPr>
          </a:p>
        </p:txBody>
      </p:sp>
      <p:sp>
        <p:nvSpPr>
          <p:cNvPr id="9" name="Прямоугольник 8"/>
          <p:cNvSpPr/>
          <p:nvPr/>
        </p:nvSpPr>
        <p:spPr>
          <a:xfrm>
            <a:off x="785786" y="928670"/>
            <a:ext cx="3714776" cy="5262979"/>
          </a:xfrm>
          <a:prstGeom prst="rect">
            <a:avLst/>
          </a:prstGeom>
        </p:spPr>
        <p:txBody>
          <a:bodyPr wrap="square">
            <a:spAutoFit/>
          </a:bodyPr>
          <a:lstStyle/>
          <a:p>
            <a:pPr algn="just"/>
            <a:r>
              <a:rPr lang="ru-RU" sz="2400" dirty="0" err="1" smtClean="0">
                <a:latin typeface="Times New Roman" pitchFamily="18" charset="0"/>
                <a:cs typeface="Times New Roman" pitchFamily="18" charset="0"/>
              </a:rPr>
              <a:t>Эмбрионалды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күйде </a:t>
            </a:r>
            <a:r>
              <a:rPr lang="ru-RU" sz="2400" dirty="0" smtClean="0">
                <a:latin typeface="Times New Roman" pitchFamily="18" charset="0"/>
                <a:cs typeface="Times New Roman" pitchFamily="18" charset="0"/>
              </a:rPr>
              <a:t>бала </a:t>
            </a:r>
            <a:r>
              <a:rPr lang="ru-RU" sz="2400" dirty="0" err="1" smtClean="0">
                <a:latin typeface="Times New Roman" pitchFamily="18" charset="0"/>
                <a:cs typeface="Times New Roman" pitchFamily="18" charset="0"/>
              </a:rPr>
              <a:t>жүрегі </a:t>
            </a:r>
            <a:r>
              <a:rPr lang="ru-RU" sz="2400" dirty="0" smtClean="0">
                <a:latin typeface="Times New Roman" pitchFamily="18" charset="0"/>
                <a:cs typeface="Times New Roman" pitchFamily="18" charset="0"/>
              </a:rPr>
              <a:t>3-ші </a:t>
            </a:r>
            <a:r>
              <a:rPr lang="ru-RU" sz="2400" dirty="0" err="1" smtClean="0">
                <a:latin typeface="Times New Roman" pitchFamily="18" charset="0"/>
                <a:cs typeface="Times New Roman" pitchFamily="18" charset="0"/>
              </a:rPr>
              <a:t>жұмадан бастап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дамиды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Жүрек соғысы </a:t>
            </a:r>
            <a:r>
              <a:rPr lang="ru-RU" sz="2400" dirty="0" smtClean="0">
                <a:latin typeface="Times New Roman" pitchFamily="18" charset="0"/>
                <a:cs typeface="Times New Roman" pitchFamily="18" charset="0"/>
              </a:rPr>
              <a:t>22-23 </a:t>
            </a:r>
            <a:r>
              <a:rPr lang="ru-RU" sz="2400" dirty="0" err="1" smtClean="0">
                <a:latin typeface="Times New Roman" pitchFamily="18" charset="0"/>
                <a:cs typeface="Times New Roman" pitchFamily="18" charset="0"/>
              </a:rPr>
              <a:t>күннен бастап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байқалады</a:t>
            </a:r>
            <a:r>
              <a:rPr lang="ru-RU" sz="2400" dirty="0" smtClean="0">
                <a:latin typeface="Times New Roman" pitchFamily="18" charset="0"/>
                <a:cs typeface="Times New Roman" pitchFamily="18" charset="0"/>
              </a:rPr>
              <a:t>. 6-шы </a:t>
            </a:r>
            <a:r>
              <a:rPr lang="ru-RU" sz="2400" dirty="0" err="1" smtClean="0">
                <a:latin typeface="Times New Roman" pitchFamily="18" charset="0"/>
                <a:cs typeface="Times New Roman" pitchFamily="18" charset="0"/>
              </a:rPr>
              <a:t>жұмадан кейін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бастап</a:t>
            </a:r>
            <a:r>
              <a:rPr lang="ru-RU" sz="2400" dirty="0" smtClean="0">
                <a:latin typeface="Times New Roman" pitchFamily="18" charset="0"/>
                <a:cs typeface="Times New Roman" pitchFamily="18" charset="0"/>
              </a:rPr>
              <a:t> эмбрион </a:t>
            </a:r>
            <a:r>
              <a:rPr lang="ru-RU" sz="2400" dirty="0" err="1" smtClean="0">
                <a:latin typeface="Times New Roman" pitchFamily="18" charset="0"/>
                <a:cs typeface="Times New Roman" pitchFamily="18" charset="0"/>
              </a:rPr>
              <a:t>жүрегі ырғақты жұмыс істей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бастайды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Жиілігі</a:t>
            </a:r>
            <a:r>
              <a:rPr lang="ru-RU" sz="2400" dirty="0" smtClean="0">
                <a:latin typeface="Times New Roman" pitchFamily="18" charset="0"/>
                <a:cs typeface="Times New Roman" pitchFamily="18" charset="0"/>
              </a:rPr>
              <a:t> 110/мин. 8-ші </a:t>
            </a:r>
            <a:r>
              <a:rPr lang="ru-RU" sz="2400" dirty="0" err="1" smtClean="0">
                <a:latin typeface="Times New Roman" pitchFamily="18" charset="0"/>
                <a:cs typeface="Times New Roman" pitchFamily="18" charset="0"/>
              </a:rPr>
              <a:t>жұмада ең жоғарғы жиілікті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жүрек соғуы байқалады </a:t>
            </a:r>
            <a:r>
              <a:rPr lang="ru-RU" sz="2400" dirty="0" smtClean="0">
                <a:latin typeface="Times New Roman" pitchFamily="18" charset="0"/>
                <a:cs typeface="Times New Roman" pitchFamily="18" charset="0"/>
              </a:rPr>
              <a:t>– 175/мин. 9 </a:t>
            </a:r>
            <a:r>
              <a:rPr lang="ru-RU" sz="2400" dirty="0" err="1" smtClean="0">
                <a:latin typeface="Times New Roman" pitchFamily="18" charset="0"/>
                <a:cs typeface="Times New Roman" pitchFamily="18" charset="0"/>
              </a:rPr>
              <a:t>айдағы жүрек соғу жиілігі</a:t>
            </a:r>
            <a:r>
              <a:rPr lang="ru-RU" sz="2400" dirty="0" smtClean="0">
                <a:latin typeface="Times New Roman" pitchFamily="18" charset="0"/>
                <a:cs typeface="Times New Roman" pitchFamily="18" charset="0"/>
              </a:rPr>
              <a:t> – 130 </a:t>
            </a:r>
            <a:r>
              <a:rPr lang="ru-RU" sz="2400" dirty="0" err="1" smtClean="0">
                <a:latin typeface="Times New Roman" pitchFamily="18" charset="0"/>
                <a:cs typeface="Times New Roman" pitchFamily="18" charset="0"/>
              </a:rPr>
              <a:t>рет</a:t>
            </a:r>
            <a:endParaRPr lang="ru-RU" sz="2400" dirty="0">
              <a:latin typeface="Times New Roman" pitchFamily="18" charset="0"/>
              <a:cs typeface="Times New Roman" pitchFamily="18" charset="0"/>
            </a:endParaRPr>
          </a:p>
        </p:txBody>
      </p:sp>
      <p:pic>
        <p:nvPicPr>
          <p:cNvPr id="16388" name="Picture 4" descr="Картинки по запросу эмбрион 6 неделя"/>
          <p:cNvPicPr>
            <a:picLocks noChangeAspect="1" noChangeArrowheads="1"/>
          </p:cNvPicPr>
          <p:nvPr/>
        </p:nvPicPr>
        <p:blipFill>
          <a:blip r:embed="rId4"/>
          <a:srcRect/>
          <a:stretch>
            <a:fillRect/>
          </a:stretch>
        </p:blipFill>
        <p:spPr bwMode="auto">
          <a:xfrm>
            <a:off x="5286380" y="3286124"/>
            <a:ext cx="2271767" cy="2928958"/>
          </a:xfrm>
          <a:prstGeom prst="rect">
            <a:avLst/>
          </a:prstGeom>
          <a:ln>
            <a:noFill/>
          </a:ln>
          <a:effectLst>
            <a:softEdge rad="112500"/>
          </a:effectLst>
        </p:spPr>
      </p:pic>
      <p:sp>
        <p:nvSpPr>
          <p:cNvPr id="11" name="TextBox 10"/>
          <p:cNvSpPr txBox="1"/>
          <p:nvPr/>
        </p:nvSpPr>
        <p:spPr>
          <a:xfrm>
            <a:off x="5072034" y="6143644"/>
            <a:ext cx="4071966" cy="461665"/>
          </a:xfrm>
          <a:prstGeom prst="rect">
            <a:avLst/>
          </a:prstGeom>
          <a:noFill/>
        </p:spPr>
        <p:txBody>
          <a:bodyPr wrap="square" rtlCol="0">
            <a:spAutoFit/>
          </a:bodyPr>
          <a:lstStyle/>
          <a:p>
            <a:r>
              <a:rPr lang="kk-KZ" sz="2400" dirty="0" smtClean="0">
                <a:latin typeface="Times New Roman" pitchFamily="18" charset="0"/>
                <a:cs typeface="Times New Roman" pitchFamily="18" charset="0"/>
              </a:rPr>
              <a:t>6 апталық эмбрион</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00034" y="0"/>
            <a:ext cx="7697788" cy="1600200"/>
          </a:xfrm>
        </p:spPr>
        <p:txBody>
          <a:bodyPr>
            <a:normAutofit/>
          </a:bodyPr>
          <a:lstStyle/>
          <a:p>
            <a:pPr algn="ctr"/>
            <a:r>
              <a:rPr lang="ru-RU" sz="2500" dirty="0" err="1"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Сарыуыздық қанайналым шеңбері</a:t>
            </a:r>
            <a:endParaRPr lang="ru-RU" sz="2500"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285720" y="1428736"/>
            <a:ext cx="8643998" cy="45005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200" b="1" dirty="0" err="1" smtClean="0">
                <a:solidFill>
                  <a:schemeClr val="tx1"/>
                </a:solidFill>
                <a:latin typeface="Times New Roman" pitchFamily="18" charset="0"/>
                <a:cs typeface="Times New Roman" pitchFamily="18" charset="0"/>
              </a:rPr>
              <a:t>Сарыуыздық қанайналым шеңбері </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ұрықтық дамудың алғашқы кезеңінде пайда</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болып</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плацентарлық қанайналым шеңберіне ауысады</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Сарыуыздық қан айналым</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шеңбері негізінен</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жұп жүрек түтікшелерінің алдыңғы ұшында жетіліп</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дорсальдық қолқадан басталады</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Одан</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сарыуыз</a:t>
            </a:r>
            <a:r>
              <a:rPr lang="ru-RU" sz="2200" b="1" dirty="0" smtClean="0">
                <a:solidFill>
                  <a:schemeClr val="tx1"/>
                </a:solidFill>
                <a:latin typeface="Times New Roman" pitchFamily="18" charset="0"/>
                <a:cs typeface="Times New Roman" pitchFamily="18" charset="0"/>
              </a:rPr>
              <a:t> - </a:t>
            </a:r>
            <a:r>
              <a:rPr lang="ru-RU" sz="2200" b="1" dirty="0" err="1" smtClean="0">
                <a:solidFill>
                  <a:schemeClr val="tx1"/>
                </a:solidFill>
                <a:latin typeface="Times New Roman" pitchFamily="18" charset="0"/>
                <a:cs typeface="Times New Roman" pitchFamily="18" charset="0"/>
              </a:rPr>
              <a:t>шажырқайлық </a:t>
            </a:r>
            <a:r>
              <a:rPr lang="ru-RU" sz="2200" b="1" dirty="0" smtClean="0">
                <a:solidFill>
                  <a:schemeClr val="tx1"/>
                </a:solidFill>
                <a:latin typeface="Times New Roman" pitchFamily="18" charset="0"/>
                <a:cs typeface="Times New Roman" pitchFamily="18" charset="0"/>
              </a:rPr>
              <a:t>артерия </a:t>
            </a:r>
            <a:r>
              <a:rPr lang="ru-RU" sz="2200" b="1" dirty="0" err="1" smtClean="0">
                <a:solidFill>
                  <a:schemeClr val="tx1"/>
                </a:solidFill>
                <a:latin typeface="Times New Roman" pitchFamily="18" charset="0"/>
                <a:cs typeface="Times New Roman" pitchFamily="18" charset="0"/>
              </a:rPr>
              <a:t>бөлініп</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сарыуыз</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қапшығында капиллярлар</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торына</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тармақталады</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Бұл тордан</a:t>
            </a:r>
            <a:r>
              <a:rPr lang="ru-RU" sz="2200" b="1" dirty="0" smtClean="0">
                <a:solidFill>
                  <a:schemeClr val="tx1"/>
                </a:solidFill>
                <a:latin typeface="Times New Roman" pitchFamily="18" charset="0"/>
                <a:cs typeface="Times New Roman" pitchFamily="18" charset="0"/>
              </a:rPr>
              <a:t> вена </a:t>
            </a:r>
            <a:r>
              <a:rPr lang="ru-RU" sz="2200" b="1" dirty="0" err="1" smtClean="0">
                <a:solidFill>
                  <a:schemeClr val="tx1"/>
                </a:solidFill>
                <a:latin typeface="Times New Roman" pitchFamily="18" charset="0"/>
                <a:cs typeface="Times New Roman" pitchFamily="18" charset="0"/>
              </a:rPr>
              <a:t>қанын жинайтын</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сарыуыз-шажырқайлық вена</a:t>
            </a:r>
            <a:r>
              <a:rPr lang="ru-RU" sz="2200" b="1" dirty="0" smtClean="0">
                <a:solidFill>
                  <a:schemeClr val="tx1"/>
                </a:solidFill>
                <a:latin typeface="Times New Roman" pitchFamily="18" charset="0"/>
                <a:cs typeface="Times New Roman" pitchFamily="18" charset="0"/>
              </a:rPr>
              <a:t> </a:t>
            </a:r>
            <a:r>
              <a:rPr lang="ru-RU" sz="2200" b="1" dirty="0" err="1" smtClean="0">
                <a:solidFill>
                  <a:schemeClr val="tx1"/>
                </a:solidFill>
                <a:latin typeface="Times New Roman" pitchFamily="18" charset="0"/>
                <a:cs typeface="Times New Roman" pitchFamily="18" charset="0"/>
              </a:rPr>
              <a:t>жүрек түтікшелерінің артқы ұшына ашылады</a:t>
            </a:r>
            <a:r>
              <a:rPr lang="ru-RU" sz="2200" b="1" dirty="0" smtClean="0">
                <a:solidFill>
                  <a:schemeClr val="tx1"/>
                </a:solidFill>
                <a:latin typeface="Times New Roman" pitchFamily="18" charset="0"/>
                <a:cs typeface="Times New Roman" pitchFamily="18" charset="0"/>
              </a:rPr>
              <a:t>.</a:t>
            </a:r>
          </a:p>
          <a:p>
            <a:pPr algn="just"/>
            <a:endParaRPr lang="ru-RU" sz="2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5984013.jpg"/>
          <p:cNvPicPr>
            <a:picLocks noGrp="1" noChangeAspect="1"/>
          </p:cNvPicPr>
          <p:nvPr>
            <p:ph idx="1"/>
          </p:nvPr>
        </p:nvPicPr>
        <p:blipFill>
          <a:blip r:embed="rId2"/>
          <a:stretch>
            <a:fillRect/>
          </a:stretch>
        </p:blipFill>
        <p:spPr>
          <a:xfrm>
            <a:off x="0" y="0"/>
            <a:ext cx="9144000" cy="6862288"/>
          </a:xfrm>
        </p:spPr>
      </p:pic>
      <p:sp>
        <p:nvSpPr>
          <p:cNvPr id="5" name="Заголовок 2"/>
          <p:cNvSpPr>
            <a:spLocks noGrp="1"/>
          </p:cNvSpPr>
          <p:nvPr>
            <p:ph type="title"/>
          </p:nvPr>
        </p:nvSpPr>
        <p:spPr>
          <a:xfrm>
            <a:off x="285720" y="428604"/>
            <a:ext cx="9144000" cy="1143000"/>
          </a:xfrm>
        </p:spPr>
        <p:txBody>
          <a:bodyPr>
            <a:normAutofit fontScale="90000"/>
          </a:bodyPr>
          <a:lstStyle/>
          <a:p>
            <a:r>
              <a:rPr lang="ru-RU" dirty="0" err="1" smtClean="0">
                <a:latin typeface="Times New Roman" pitchFamily="18" charset="0"/>
                <a:cs typeface="Times New Roman" pitchFamily="18" charset="0"/>
              </a:rPr>
              <a:t>Ұрықжолдастық қанайналым шеңбері</a:t>
            </a:r>
            <a:endParaRPr lang="ru-RU" dirty="0">
              <a:latin typeface="Times New Roman" pitchFamily="18" charset="0"/>
              <a:cs typeface="Times New Roman" pitchFamily="18" charset="0"/>
            </a:endParaRPr>
          </a:p>
        </p:txBody>
      </p:sp>
      <p:sp>
        <p:nvSpPr>
          <p:cNvPr id="6" name="Прямоугольник 5"/>
          <p:cNvSpPr/>
          <p:nvPr/>
        </p:nvSpPr>
        <p:spPr>
          <a:xfrm>
            <a:off x="3571868" y="1643050"/>
            <a:ext cx="5572132" cy="4832092"/>
          </a:xfrm>
          <a:prstGeom prst="rect">
            <a:avLst/>
          </a:prstGeom>
        </p:spPr>
        <p:txBody>
          <a:bodyPr wrap="square">
            <a:spAutoFit/>
          </a:bodyPr>
          <a:lstStyle/>
          <a:p>
            <a:pPr algn="just"/>
            <a:r>
              <a:rPr lang="ru-RU" sz="2200" dirty="0" err="1" smtClean="0">
                <a:latin typeface="Times New Roman" pitchFamily="18" charset="0"/>
                <a:cs typeface="Times New Roman" pitchFamily="18" charset="0"/>
              </a:rPr>
              <a:t>Ұрықжолдастық қанайналым шеңбері іштөлінің </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іштегі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нәрестенің жолдасы</a:t>
            </a:r>
            <a:r>
              <a:rPr lang="ru-RU" sz="2200" dirty="0" smtClean="0">
                <a:latin typeface="Times New Roman" pitchFamily="18" charset="0"/>
                <a:cs typeface="Times New Roman" pitchFamily="18" charset="0"/>
              </a:rPr>
              <a:t> — </a:t>
            </a:r>
            <a:r>
              <a:rPr lang="ru-RU" sz="2200" dirty="0" err="1" smtClean="0">
                <a:latin typeface="Times New Roman" pitchFamily="18" charset="0"/>
                <a:cs typeface="Times New Roman" pitchFamily="18" charset="0"/>
              </a:rPr>
              <a:t>ұрықжолдас пайда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болғаннан бастап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қызмет атқара бастайды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Бұл кезенде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жүрек түтікшелері төрт бөлімді </a:t>
            </a:r>
            <a:r>
              <a:rPr lang="ru-RU" sz="2200" dirty="0" smtClean="0">
                <a:latin typeface="Times New Roman" pitchFamily="18" charset="0"/>
                <a:cs typeface="Times New Roman" pitchFamily="18" charset="0"/>
              </a:rPr>
              <a:t>(</a:t>
            </a:r>
            <a:r>
              <a:rPr lang="ru-RU" sz="2200" dirty="0" err="1" smtClean="0">
                <a:latin typeface="Times New Roman" pitchFamily="18" charset="0"/>
                <a:cs typeface="Times New Roman" pitchFamily="18" charset="0"/>
              </a:rPr>
              <a:t>камералы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жүрекке айналады</a:t>
            </a:r>
            <a:r>
              <a:rPr lang="ru-RU" sz="2200" dirty="0" smtClean="0">
                <a:latin typeface="Times New Roman" pitchFamily="18" charset="0"/>
                <a:cs typeface="Times New Roman" pitchFamily="18" charset="0"/>
              </a:rPr>
              <a:t>. </a:t>
            </a:r>
            <a:r>
              <a:rPr lang="ru-RU" sz="2200" dirty="0" err="1" smtClean="0">
                <a:solidFill>
                  <a:srgbClr val="FF0000"/>
                </a:solidFill>
                <a:latin typeface="Times New Roman" pitchFamily="18" charset="0"/>
                <a:cs typeface="Times New Roman" pitchFamily="18" charset="0"/>
              </a:rPr>
              <a:t>Ұрық</a:t>
            </a:r>
            <a:r>
              <a:rPr lang="ru-RU" sz="2200" dirty="0" err="1" smtClean="0">
                <a:latin typeface="Times New Roman" pitchFamily="18" charset="0"/>
                <a:cs typeface="Times New Roman" pitchFamily="18" charset="0"/>
              </a:rPr>
              <a:t> организмінде</a:t>
            </a:r>
            <a:r>
              <a:rPr lang="ru-RU" sz="2200" dirty="0" smtClean="0">
                <a:latin typeface="Times New Roman" pitchFamily="18" charset="0"/>
                <a:cs typeface="Times New Roman" pitchFamily="18" charset="0"/>
              </a:rPr>
              <a:t> артерия </a:t>
            </a:r>
            <a:r>
              <a:rPr lang="ru-RU" sz="2200" dirty="0" err="1" smtClean="0">
                <a:latin typeface="Times New Roman" pitchFamily="18" charset="0"/>
                <a:cs typeface="Times New Roman" pitchFamily="18" charset="0"/>
              </a:rPr>
              <a:t>және </a:t>
            </a:r>
            <a:r>
              <a:rPr lang="ru-RU" sz="2200" dirty="0" smtClean="0">
                <a:latin typeface="Times New Roman" pitchFamily="18" charset="0"/>
                <a:cs typeface="Times New Roman" pitchFamily="18" charset="0"/>
              </a:rPr>
              <a:t>вена </a:t>
            </a:r>
            <a:r>
              <a:rPr lang="ru-RU" sz="2200" dirty="0" err="1" smtClean="0">
                <a:latin typeface="Times New Roman" pitchFamily="18" charset="0"/>
                <a:cs typeface="Times New Roman" pitchFamily="18" charset="0"/>
              </a:rPr>
              <a:t>қан тамырлары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қалыптаса бастайды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Қан іштегі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нәресте (іштөлі</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организмінен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жұп кіндік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артериялары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арқылы ұрықжолдасқа жеткізіліп</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оның капиллярларында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оттегі</a:t>
            </a:r>
            <a:r>
              <a:rPr lang="ru-RU" sz="2200" dirty="0" smtClean="0">
                <a:latin typeface="Times New Roman" pitchFamily="18" charset="0"/>
                <a:cs typeface="Times New Roman" pitchFamily="18" charset="0"/>
              </a:rPr>
              <a:t> пен </a:t>
            </a:r>
            <a:r>
              <a:rPr lang="ru-RU" sz="2200" dirty="0" err="1" smtClean="0">
                <a:latin typeface="Times New Roman" pitchFamily="18" charset="0"/>
                <a:cs typeface="Times New Roman" pitchFamily="18" charset="0"/>
              </a:rPr>
              <a:t>қоректік заттарға қанығып</a:t>
            </a:r>
            <a:r>
              <a:rPr lang="ru-RU" sz="2200" dirty="0" smtClean="0">
                <a:latin typeface="Times New Roman" pitchFamily="18" charset="0"/>
                <a:cs typeface="Times New Roman" pitchFamily="18" charset="0"/>
              </a:rPr>
              <a:t>, артерия </a:t>
            </a:r>
            <a:r>
              <a:rPr lang="ru-RU" sz="2200" dirty="0" err="1" smtClean="0">
                <a:latin typeface="Times New Roman" pitchFamily="18" charset="0"/>
                <a:cs typeface="Times New Roman" pitchFamily="18" charset="0"/>
              </a:rPr>
              <a:t>қанына айналады</a:t>
            </a:r>
            <a:r>
              <a:rPr lang="ru-RU" sz="2200" dirty="0" smtClean="0">
                <a:latin typeface="Times New Roman" pitchFamily="18" charset="0"/>
                <a:cs typeface="Times New Roman" pitchFamily="18" charset="0"/>
              </a:rPr>
              <a:t> да, </a:t>
            </a:r>
            <a:r>
              <a:rPr lang="ru-RU" sz="2200" dirty="0" err="1" smtClean="0">
                <a:latin typeface="Times New Roman" pitchFamily="18" charset="0"/>
                <a:cs typeface="Times New Roman" pitchFamily="18" charset="0"/>
              </a:rPr>
              <a:t>кіндік</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венасы</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арқылы ұрық денесіне</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(бауырға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әкелінеді.</a:t>
            </a:r>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pic>
        <p:nvPicPr>
          <p:cNvPr id="7" name="Содержимое 3" descr="170px-Placenta_uk.svg.png"/>
          <p:cNvPicPr>
            <a:picLocks noChangeAspect="1"/>
          </p:cNvPicPr>
          <p:nvPr/>
        </p:nvPicPr>
        <p:blipFill>
          <a:blip r:embed="rId3"/>
          <a:stretch>
            <a:fillRect/>
          </a:stretch>
        </p:blipFill>
        <p:spPr>
          <a:xfrm>
            <a:off x="142844" y="2285992"/>
            <a:ext cx="3309955" cy="340730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428604"/>
            <a:ext cx="4214842" cy="4493538"/>
          </a:xfrm>
          <a:prstGeom prst="rect">
            <a:avLst/>
          </a:prstGeom>
        </p:spPr>
        <p:txBody>
          <a:bodyPr wrap="square">
            <a:spAutoFit/>
          </a:bodyPr>
          <a:lstStyle/>
          <a:p>
            <a:pPr algn="just"/>
            <a:r>
              <a:rPr lang="kk-KZ" sz="2200" dirty="0" smtClean="0">
                <a:latin typeface="Times New Roman" pitchFamily="18" charset="0"/>
                <a:cs typeface="Times New Roman" pitchFamily="18" charset="0"/>
              </a:rPr>
              <a:t>Жаңа туған нәрестелердің қан тамырларының қабырғалары жұқа болады.Туылғаннан кейін мүше ішілік тамырлардың ұзындығы,олардың диаметрлері, тамыр аралық анастомоздардың саны,тамырлар саны мүше көлеміне байланысты ұзарып,үлкейіп отырады.Бұл үрдіс алғашқы жылдары және 8-12 жас аралығында қарқынды жүреді.12 жаста қан тамырлар құрылымы ересектердікімен</a:t>
            </a:r>
            <a:endParaRPr lang="ru-RU" sz="2200" dirty="0"/>
          </a:p>
        </p:txBody>
      </p:sp>
      <p:pic>
        <p:nvPicPr>
          <p:cNvPr id="5" name="Рисунок 4" descr="19-10-2015-nareste-01.jpg"/>
          <p:cNvPicPr>
            <a:picLocks noChangeAspect="1"/>
          </p:cNvPicPr>
          <p:nvPr/>
        </p:nvPicPr>
        <p:blipFill>
          <a:blip r:embed="rId2"/>
          <a:stretch>
            <a:fillRect/>
          </a:stretch>
        </p:blipFill>
        <p:spPr>
          <a:xfrm>
            <a:off x="4500562" y="285728"/>
            <a:ext cx="4643438" cy="4286250"/>
          </a:xfrm>
          <a:prstGeom prst="rect">
            <a:avLst/>
          </a:prstGeom>
        </p:spPr>
      </p:pic>
      <p:sp>
        <p:nvSpPr>
          <p:cNvPr id="6" name="Прямоугольник 5"/>
          <p:cNvSpPr/>
          <p:nvPr/>
        </p:nvSpPr>
        <p:spPr>
          <a:xfrm>
            <a:off x="142844" y="4786322"/>
            <a:ext cx="9001156" cy="1446550"/>
          </a:xfrm>
          <a:prstGeom prst="rect">
            <a:avLst/>
          </a:prstGeom>
        </p:spPr>
        <p:txBody>
          <a:bodyPr wrap="square">
            <a:spAutoFit/>
          </a:bodyPr>
          <a:lstStyle/>
          <a:p>
            <a:pPr algn="just"/>
            <a:r>
              <a:rPr lang="kk-KZ" sz="2200" dirty="0" smtClean="0">
                <a:latin typeface="Times New Roman" pitchFamily="18" charset="0"/>
                <a:cs typeface="Times New Roman" pitchFamily="18" charset="0"/>
              </a:rPr>
              <a:t>бірдей болады. Артерия тесігі  кеңірдек тесігімен ұқсас. Есейе келе артериялардың ұзындығы және қабырғаларының қалыңдығы, диаметрі,шеңбері ұлғаяды.Кейін вена артерияға қарағанда тезірек өседі және 16 жасқа қарай артериядан қарағанда тесігі 2 есеге үлкен</a:t>
            </a:r>
            <a:endParaRPr lang="ru-RU" sz="22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1602</Words>
  <Application>Microsoft Office PowerPoint</Application>
  <PresentationFormat>Экран (4:3)</PresentationFormat>
  <Paragraphs>136</Paragraphs>
  <Slides>29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29</vt:i4>
      </vt:variant>
    </vt:vector>
  </HeadingPairs>
  <TitlesOfParts>
    <vt:vector size="32" baseType="lpstr">
      <vt:lpstr>Тема Office</vt:lpstr>
      <vt:lpstr>Изящная</vt:lpstr>
      <vt:lpstr>Справедливость</vt:lpstr>
      <vt:lpstr>6-лекция. Қан айналу жүйесінің жасқа сай өзгерісі.       Қан айналу жүйесінің қасиеттері.</vt:lpstr>
      <vt:lpstr>Слайд 2</vt:lpstr>
      <vt:lpstr>Слайд 3</vt:lpstr>
      <vt:lpstr>Қан айналым жүйесінің қызметі </vt:lpstr>
      <vt:lpstr> Қан айналым жүйесінің құрамы </vt:lpstr>
      <vt:lpstr>Слайд 6</vt:lpstr>
      <vt:lpstr>Сарыуыздық қанайналым шеңбері</vt:lpstr>
      <vt:lpstr>Ұрықжолдастық қанайналым шеңбері</vt:lpstr>
      <vt:lpstr>Слайд 9</vt:lpstr>
      <vt:lpstr>Слайд 10</vt:lpstr>
      <vt:lpstr>Слайд 11</vt:lpstr>
      <vt:lpstr>Балалардың қан айналу жүйесінің дамуы</vt:lpstr>
      <vt:lpstr>Артерия</vt:lpstr>
      <vt:lpstr>Слайд 14</vt:lpstr>
      <vt:lpstr>Веналар</vt:lpstr>
      <vt:lpstr>Слайд 16</vt:lpstr>
      <vt:lpstr>        Жаңа туған нәрестелердегі                               қан  айналу</vt:lpstr>
      <vt:lpstr>Слайд 18</vt:lpstr>
      <vt:lpstr>Слайд 19</vt:lpstr>
      <vt:lpstr>       Қанның құрамы мен қасиеттері</vt:lpstr>
      <vt:lpstr>Слайд 21</vt:lpstr>
      <vt:lpstr>Слайд 22</vt:lpstr>
      <vt:lpstr>Слайд 23</vt:lpstr>
      <vt:lpstr>Слайд 24</vt:lpstr>
      <vt:lpstr>Қанайналым шеңберлері</vt:lpstr>
      <vt:lpstr>Слайд 26</vt:lpstr>
      <vt:lpstr>        қорытынды</vt:lpstr>
      <vt:lpstr>Пайдаланылған әдебиеттер:</vt:lpstr>
      <vt:lpstr>Слайд 29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admin</cp:lastModifiedBy>
  <cp:revision>46</cp:revision>
  <dcterms:created xsi:type="dcterms:W3CDTF">2016-11-03T04:52:30Z</dcterms:created>
  <dcterms:modified xsi:type="dcterms:W3CDTF">2020-09-13T09:13:06Z</dcterms:modified>
</cp:coreProperties>
</file>